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80" r:id="rId4"/>
    <p:sldId id="266" r:id="rId5"/>
    <p:sldId id="267" r:id="rId6"/>
    <p:sldId id="268" r:id="rId7"/>
    <p:sldId id="270" r:id="rId8"/>
    <p:sldId id="281" r:id="rId9"/>
    <p:sldId id="269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09" autoAdjust="0"/>
  </p:normalViewPr>
  <p:slideViewPr>
    <p:cSldViewPr>
      <p:cViewPr varScale="1">
        <p:scale>
          <a:sx n="71" d="100"/>
          <a:sy n="71" d="100"/>
        </p:scale>
        <p:origin x="180" y="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2E8BF-7D31-ECE2-F748-EF07E377B93B}"/>
              </a:ext>
            </a:extLst>
          </p:cNvPr>
          <p:cNvSpPr txBox="1"/>
          <p:nvPr/>
        </p:nvSpPr>
        <p:spPr>
          <a:xfrm>
            <a:off x="6503714" y="3943171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TDA </a:t>
            </a:r>
            <a:r>
              <a:rPr lang="ko-KR" altLang="en-US" sz="7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맛보기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1CFF7-F108-F315-0AEE-C8C43D79A508}"/>
              </a:ext>
            </a:extLst>
          </p:cNvPr>
          <p:cNvSpPr txBox="1"/>
          <p:nvPr/>
        </p:nvSpPr>
        <p:spPr>
          <a:xfrm>
            <a:off x="8303251" y="5143500"/>
            <a:ext cx="1681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명서준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FD43BA-3234-DD74-F2F8-0D7F1F933252}"/>
              </a:ext>
            </a:extLst>
          </p:cNvPr>
          <p:cNvSpPr txBox="1"/>
          <p:nvPr/>
        </p:nvSpPr>
        <p:spPr>
          <a:xfrm>
            <a:off x="932978" y="421635"/>
            <a:ext cx="4705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02 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Simplicial Complex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FD827-CD91-4311-C10E-410100654C37}"/>
              </a:ext>
            </a:extLst>
          </p:cNvPr>
          <p:cNvSpPr txBox="1"/>
          <p:nvPr/>
        </p:nvSpPr>
        <p:spPr>
          <a:xfrm>
            <a:off x="932977" y="1181100"/>
            <a:ext cx="5848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•</a:t>
            </a:r>
            <a:r>
              <a:rPr lang="en-US" altLang="ko-KR" sz="3200" b="1" dirty="0">
                <a:latin typeface="Aptos" panose="020B0004020202020204" pitchFamily="34" charset="0"/>
                <a:ea typeface="굴림체" panose="020B0609000101010101" pitchFamily="49" charset="-127"/>
              </a:rPr>
              <a:t>Def) Graph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 </a:t>
            </a:r>
            <a:endParaRPr lang="ko-KR" altLang="en-US" sz="3200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6D97C9-078F-5B39-9FF8-EA6D6D5A15C8}"/>
                  </a:ext>
                </a:extLst>
              </p:cNvPr>
              <p:cNvSpPr txBox="1"/>
              <p:nvPr/>
            </p:nvSpPr>
            <p:spPr>
              <a:xfrm>
                <a:off x="1502546" y="1901512"/>
                <a:ext cx="1509269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Let V : </a:t>
                </a:r>
                <a:r>
                  <a:rPr lang="ko-KR" altLang="en-US" sz="28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점들의 집합</a:t>
                </a:r>
                <a:r>
                  <a:rPr lang="en-US" altLang="ko-KR" sz="28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, 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E : </a:t>
                </a:r>
                <a:r>
                  <a:rPr lang="ko-KR" altLang="en-US" sz="28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점들의 순서쌍 집합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2800" b="1" dirty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sz="2800" b="1" dirty="0">
                  <a:latin typeface="Aptos" panose="020B0004020202020204" pitchFamily="34" charset="0"/>
                  <a:ea typeface="Cambria Math" panose="02040503050406030204" pitchFamily="18" charset="0"/>
                </a:endParaRPr>
              </a:p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Then Graph G : (V,E).</a:t>
                </a:r>
              </a:p>
              <a:p>
                <a:r>
                  <a:rPr lang="en-US" altLang="ko-KR" sz="24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(</a:t>
                </a:r>
                <a:r>
                  <a:rPr lang="ko-KR" altLang="en-US" sz="24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이때 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V</a:t>
                </a:r>
                <a:r>
                  <a:rPr lang="ko-KR" altLang="en-US" sz="24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의 원소 </a:t>
                </a:r>
                <a:r>
                  <a:rPr lang="en-US" altLang="ko-KR" sz="24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: 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Vertex</a:t>
                </a:r>
                <a:r>
                  <a:rPr lang="en-US" altLang="ko-KR" sz="24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, 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E</a:t>
                </a:r>
                <a:r>
                  <a:rPr lang="ko-KR" altLang="en-US" sz="24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의 원소 </a:t>
                </a:r>
                <a:r>
                  <a:rPr lang="en-US" altLang="ko-KR" sz="24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: 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edge</a:t>
                </a:r>
                <a:r>
                  <a:rPr lang="en-US" altLang="ko-KR" sz="24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6D97C9-078F-5B39-9FF8-EA6D6D5A1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546" y="1901512"/>
                <a:ext cx="15092698" cy="1323439"/>
              </a:xfrm>
              <a:prstGeom prst="rect">
                <a:avLst/>
              </a:prstGeom>
              <a:blipFill>
                <a:blip r:embed="rId3"/>
                <a:stretch>
                  <a:fillRect l="-808" t="-7373" b="-10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87729BD-F6C5-5926-E10B-53FA99341114}"/>
              </a:ext>
            </a:extLst>
          </p:cNvPr>
          <p:cNvSpPr txBox="1"/>
          <p:nvPr/>
        </p:nvSpPr>
        <p:spPr>
          <a:xfrm>
            <a:off x="932976" y="3619500"/>
            <a:ext cx="5848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•</a:t>
            </a:r>
            <a:r>
              <a:rPr lang="en-US" altLang="ko-KR" sz="3200" b="1" dirty="0">
                <a:latin typeface="Aptos" panose="020B0004020202020204" pitchFamily="34" charset="0"/>
                <a:ea typeface="굴림체" panose="020B0609000101010101" pitchFamily="49" charset="-127"/>
              </a:rPr>
              <a:t>Def) Simplicial Complex</a:t>
            </a:r>
            <a:endParaRPr lang="ko-KR" altLang="en-US" sz="3200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D4713C-1560-20C0-D215-645DAF9C14DB}"/>
                  </a:ext>
                </a:extLst>
              </p:cNvPr>
              <p:cNvSpPr txBox="1"/>
              <p:nvPr/>
            </p:nvSpPr>
            <p:spPr>
              <a:xfrm>
                <a:off x="1502546" y="4361200"/>
                <a:ext cx="1509269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Let some set K given.</a:t>
                </a:r>
              </a:p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And let S be a collection of subset of K </a:t>
                </a:r>
                <a:r>
                  <a:rPr lang="en-US" altLang="ko-KR" sz="2800" b="1" dirty="0" err="1">
                    <a:latin typeface="Aptos" panose="020B0004020202020204" pitchFamily="34" charset="0"/>
                    <a:ea typeface="굴림체" panose="020B0609000101010101" pitchFamily="49" charset="-127"/>
                  </a:rPr>
                  <a:t>s.t.</a:t>
                </a:r>
                <a:endParaRPr lang="en-US" altLang="ko-KR" sz="2800" b="1" dirty="0">
                  <a:latin typeface="Aptos" panose="020B0004020202020204" pitchFamily="34" charset="0"/>
                  <a:ea typeface="굴림체" panose="020B0609000101010101" pitchFamily="49" charset="-127"/>
                </a:endParaRPr>
              </a:p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	1) </a:t>
                </a:r>
                <a14:m>
                  <m:oMath xmlns:m="http://schemas.openxmlformats.org/officeDocument/2006/math"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altLang="ko-KR" sz="2800" b="1" dirty="0">
                    <a:solidFill>
                      <a:schemeClr val="tx1"/>
                    </a:solidFill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S</a:t>
                </a:r>
              </a:p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	2) </a:t>
                </a:r>
                <a14:m>
                  <m:oMath xmlns:m="http://schemas.openxmlformats.org/officeDocument/2006/math">
                    <m:r>
                      <a:rPr lang="ko-KR" altLang="en-US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𝝉</m:t>
                    </m:r>
                  </m:oMath>
                </a14:m>
                <a:r>
                  <a:rPr lang="en-US" altLang="ko-KR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2800" b="1" dirty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ko-KR" altLang="en-US" sz="2800" b="1" i="1" dirty="0" smtClean="0">
                        <a:latin typeface="Cambria Math" panose="02040503050406030204" pitchFamily="18" charset="0"/>
                      </a:rPr>
                      <m:t>𝛒</m:t>
                    </m:r>
                  </m:oMath>
                </a14:m>
                <a:r>
                  <a:rPr lang="en-US" altLang="ko-KR" sz="28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ko-KR" sz="2800" b="1" dirty="0">
                        <a:latin typeface="Aptos" panose="020B0004020202020204" pitchFamily="34" charset="0"/>
                        <a:ea typeface="굴림체" panose="020B0609000101010101" pitchFamily="49" charset="-127"/>
                      </a:rPr>
                      <m:t>S</m:t>
                    </m:r>
                    <m:r>
                      <m:rPr>
                        <m:nor/>
                      </m:rPr>
                      <a:rPr lang="en-US" altLang="ko-KR" sz="2800" b="1" i="0" dirty="0" smtClean="0">
                        <a:latin typeface="Aptos" panose="020B0004020202020204" pitchFamily="34" charset="0"/>
                        <a:ea typeface="굴림체" panose="020B0609000101010101" pitchFamily="49" charset="-127"/>
                      </a:rPr>
                      <m:t> </m:t>
                    </m:r>
                    <m:r>
                      <a:rPr lang="en-US" altLang="ko-KR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=&gt;</m:t>
                    </m:r>
                    <m:r>
                      <a:rPr lang="ko-KR" altLang="en-US" sz="28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𝝉</m:t>
                    </m:r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ko-KR" sz="2800" b="1" dirty="0">
                        <a:latin typeface="Aptos" panose="020B0004020202020204" pitchFamily="34" charset="0"/>
                        <a:ea typeface="굴림체" panose="020B0609000101010101" pitchFamily="49" charset="-127"/>
                      </a:rPr>
                      <m:t>S</m:t>
                    </m:r>
                    <m:r>
                      <m:rPr>
                        <m:nor/>
                      </m:rPr>
                      <a:rPr lang="en-US" altLang="ko-KR" sz="2800" b="1" dirty="0">
                        <a:latin typeface="Aptos" panose="020B0004020202020204" pitchFamily="34" charset="0"/>
                        <a:ea typeface="굴림체" panose="020B0609000101010101" pitchFamily="49" charset="-127"/>
                      </a:rPr>
                      <m:t> </m:t>
                    </m:r>
                  </m:oMath>
                </a14:m>
                <a:endParaRPr lang="en-US" altLang="ko-KR" sz="2800" b="1" dirty="0">
                  <a:latin typeface="Aptos" panose="020B0004020202020204" pitchFamily="34" charset="0"/>
                  <a:ea typeface="굴림체" panose="020B0609000101010101" pitchFamily="49" charset="-127"/>
                </a:endParaRPr>
              </a:p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Then we say (K,S) is Simplicial Complex.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D4713C-1560-20C0-D215-645DAF9C1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546" y="4361200"/>
                <a:ext cx="15092698" cy="2246769"/>
              </a:xfrm>
              <a:prstGeom prst="rect">
                <a:avLst/>
              </a:prstGeom>
              <a:blipFill>
                <a:blip r:embed="rId4"/>
                <a:stretch>
                  <a:fillRect l="-808" t="-2710" b="-65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77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FD43BA-3234-DD74-F2F8-0D7F1F933252}"/>
              </a:ext>
            </a:extLst>
          </p:cNvPr>
          <p:cNvSpPr txBox="1"/>
          <p:nvPr/>
        </p:nvSpPr>
        <p:spPr>
          <a:xfrm>
            <a:off x="932978" y="421635"/>
            <a:ext cx="4705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02 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Simplicial Complex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7729BD-F6C5-5926-E10B-53FA99341114}"/>
              </a:ext>
            </a:extLst>
          </p:cNvPr>
          <p:cNvSpPr txBox="1"/>
          <p:nvPr/>
        </p:nvSpPr>
        <p:spPr>
          <a:xfrm>
            <a:off x="947775" y="1257300"/>
            <a:ext cx="584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•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Def) Simplicial Complex</a:t>
            </a:r>
            <a:endParaRPr lang="ko-KR" altLang="en-US" sz="2800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D4713C-1560-20C0-D215-645DAF9C14DB}"/>
                  </a:ext>
                </a:extLst>
              </p:cNvPr>
              <p:cNvSpPr txBox="1"/>
              <p:nvPr/>
            </p:nvSpPr>
            <p:spPr>
              <a:xfrm>
                <a:off x="1524000" y="1791269"/>
                <a:ext cx="1509269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Let some set K given.</a:t>
                </a:r>
              </a:p>
              <a:p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And let S be a collection of subset of K </a:t>
                </a:r>
                <a:r>
                  <a:rPr lang="en-US" altLang="ko-KR" sz="2400" b="1" dirty="0" err="1">
                    <a:latin typeface="Aptos" panose="020B0004020202020204" pitchFamily="34" charset="0"/>
                    <a:ea typeface="굴림체" panose="020B0609000101010101" pitchFamily="49" charset="-127"/>
                  </a:rPr>
                  <a:t>s.t.</a:t>
                </a:r>
                <a:endParaRPr lang="en-US" altLang="ko-KR" sz="2400" b="1" dirty="0">
                  <a:latin typeface="Aptos" panose="020B0004020202020204" pitchFamily="34" charset="0"/>
                  <a:ea typeface="굴림체" panose="020B0609000101010101" pitchFamily="49" charset="-127"/>
                </a:endParaRPr>
              </a:p>
              <a:p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	1)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𝑲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</m:oMath>
                </a14:m>
                <a:r>
                  <a:rPr lang="en-US" altLang="ko-KR" sz="2400" b="1" dirty="0">
                    <a:solidFill>
                      <a:schemeClr val="tx1"/>
                    </a:solidFill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ko-KR" sz="24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S</a:t>
                </a:r>
              </a:p>
              <a:p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	2) </a:t>
                </a:r>
                <a14:m>
                  <m:oMath xmlns:m="http://schemas.openxmlformats.org/officeDocument/2006/math">
                    <m:r>
                      <a:rPr lang="ko-KR" altLang="en-US" sz="24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𝝉</m:t>
                    </m:r>
                  </m:oMath>
                </a14:m>
                <a:r>
                  <a:rPr lang="en-US" altLang="ko-KR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2400" b="1" dirty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ko-KR" altLang="en-US" sz="2400" b="1" i="1" dirty="0" smtClean="0">
                        <a:latin typeface="Cambria Math" panose="02040503050406030204" pitchFamily="18" charset="0"/>
                      </a:rPr>
                      <m:t>𝛒</m:t>
                    </m:r>
                  </m:oMath>
                </a14:m>
                <a:r>
                  <a:rPr lang="en-US" altLang="ko-KR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ko-KR" sz="2400" b="1" dirty="0">
                        <a:latin typeface="Aptos" panose="020B0004020202020204" pitchFamily="34" charset="0"/>
                        <a:ea typeface="굴림체" panose="020B0609000101010101" pitchFamily="49" charset="-127"/>
                      </a:rPr>
                      <m:t>S</m:t>
                    </m:r>
                    <m:r>
                      <m:rPr>
                        <m:nor/>
                      </m:rPr>
                      <a:rPr lang="en-US" altLang="ko-KR" sz="2400" b="1" i="0" dirty="0" smtClean="0">
                        <a:latin typeface="Aptos" panose="020B0004020202020204" pitchFamily="34" charset="0"/>
                        <a:ea typeface="굴림체" panose="020B0609000101010101" pitchFamily="49" charset="-127"/>
                      </a:rPr>
                      <m:t> </m:t>
                    </m:r>
                    <m:r>
                      <a:rPr lang="en-US" altLang="ko-KR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=&gt;</m:t>
                    </m:r>
                    <m:r>
                      <a:rPr lang="ko-KR" altLang="en-US" sz="24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𝝉</m:t>
                    </m:r>
                  </m:oMath>
                </a14:m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ko-KR" sz="2400" b="1" dirty="0">
                        <a:latin typeface="Aptos" panose="020B0004020202020204" pitchFamily="34" charset="0"/>
                        <a:ea typeface="굴림체" panose="020B0609000101010101" pitchFamily="49" charset="-127"/>
                      </a:rPr>
                      <m:t>S</m:t>
                    </m:r>
                    <m:r>
                      <m:rPr>
                        <m:nor/>
                      </m:rPr>
                      <a:rPr lang="en-US" altLang="ko-KR" sz="2400" b="1" dirty="0">
                        <a:latin typeface="Aptos" panose="020B0004020202020204" pitchFamily="34" charset="0"/>
                        <a:ea typeface="굴림체" panose="020B0609000101010101" pitchFamily="49" charset="-127"/>
                      </a:rPr>
                      <m:t> </m:t>
                    </m:r>
                  </m:oMath>
                </a14:m>
                <a:endParaRPr lang="en-US" altLang="ko-KR" sz="2400" b="1" dirty="0">
                  <a:latin typeface="Aptos" panose="020B0004020202020204" pitchFamily="34" charset="0"/>
                  <a:ea typeface="굴림체" panose="020B0609000101010101" pitchFamily="49" charset="-127"/>
                </a:endParaRPr>
              </a:p>
              <a:p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Then we say (K,S) is Simplicial Complex.</a:t>
                </a:r>
              </a:p>
              <a:p>
                <a:r>
                  <a:rPr lang="en-US" altLang="ko-KR" sz="20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(</a:t>
                </a:r>
                <a:r>
                  <a:rPr lang="ko-KR" altLang="en-US" sz="20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문맥상 의미가 정확하다면</a:t>
                </a:r>
                <a:r>
                  <a:rPr lang="en-US" altLang="ko-KR" sz="20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, K</a:t>
                </a:r>
                <a:r>
                  <a:rPr lang="ko-KR" altLang="en-US" sz="20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를 </a:t>
                </a:r>
                <a:r>
                  <a:rPr lang="en-US" altLang="ko-KR" sz="20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Simplicial Complex</a:t>
                </a:r>
                <a:r>
                  <a:rPr lang="ko-KR" altLang="en-US" sz="20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라 부르기도 하고</a:t>
                </a:r>
                <a:r>
                  <a:rPr lang="en-US" altLang="ko-KR" sz="20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, S</a:t>
                </a:r>
                <a:r>
                  <a:rPr lang="ko-KR" altLang="en-US" sz="20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를 </a:t>
                </a:r>
                <a:r>
                  <a:rPr lang="en-US" altLang="ko-KR" sz="20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Complex </a:t>
                </a:r>
                <a:r>
                  <a:rPr lang="ko-KR" altLang="en-US" sz="20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라고 부름</a:t>
                </a:r>
                <a:r>
                  <a:rPr lang="en-US" altLang="ko-KR" sz="20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.)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4D4713C-1560-20C0-D215-645DAF9C1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1791269"/>
                <a:ext cx="15092698" cy="2308324"/>
              </a:xfrm>
              <a:prstGeom prst="rect">
                <a:avLst/>
              </a:prstGeom>
              <a:blipFill>
                <a:blip r:embed="rId3"/>
                <a:stretch>
                  <a:fillRect l="-606" t="-2111" b="-13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683F81-7DF4-1801-CB8C-A2D7F0B1B522}"/>
                  </a:ext>
                </a:extLst>
              </p:cNvPr>
              <p:cNvSpPr txBox="1"/>
              <p:nvPr/>
            </p:nvSpPr>
            <p:spPr>
              <a:xfrm>
                <a:off x="950734" y="4169360"/>
                <a:ext cx="14213066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•</a:t>
                </a:r>
                <a:r>
                  <a:rPr lang="en-US" altLang="ko-KR" sz="32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Ex) K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ko-KR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endParaRPr lang="en-US" altLang="ko-KR" sz="3200" b="1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r>
                  <a:rPr lang="en-US" altLang="ko-KR" sz="32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	S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32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3200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  <m:r>
                          <a:rPr lang="en-US" altLang="ko-KR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32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3200" b="1" i="1" dirty="0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altLang="ko-KR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32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3200" b="1" i="1" dirty="0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altLang="ko-KR" sz="3200" b="1" i="1" dirty="0" smtClean="0">
                            <a:latin typeface="Cambria Math" panose="02040503050406030204" pitchFamily="18" charset="0"/>
                          </a:rPr>
                          <m:t>, 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32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3200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altLang="ko-KR" sz="3200" b="1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3200" b="1" i="1" dirty="0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altLang="ko-KR" sz="32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32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3200" b="1" i="1" dirty="0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ko-KR" sz="3200" b="1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3200" b="1" i="1" dirty="0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altLang="ko-KR" sz="32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32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3200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altLang="ko-KR" sz="3200" b="1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3200" b="1" i="1" dirty="0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altLang="ko-KR" sz="3200" b="1" i="1" dirty="0" smtClean="0">
                            <a:latin typeface="Cambria Math" panose="02040503050406030204" pitchFamily="18" charset="0"/>
                          </a:rPr>
                          <m:t>, 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32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3200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altLang="ko-KR" sz="3200" b="1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3200" b="1" i="1" dirty="0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ko-KR" sz="3200" b="1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3200" b="1" i="1" dirty="0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altLang="ko-KR" sz="32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ko-KR" altLang="en-US" sz="3200" dirty="0">
                  <a:latin typeface="Aptos" panose="020B0004020202020204" pitchFamily="34" charset="0"/>
                  <a:ea typeface="굴림체" panose="020B0609000101010101" pitchFamily="49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683F81-7DF4-1801-CB8C-A2D7F0B1B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34" y="4169360"/>
                <a:ext cx="14213066" cy="1077218"/>
              </a:xfrm>
              <a:prstGeom prst="rect">
                <a:avLst/>
              </a:prstGeom>
              <a:blipFill>
                <a:blip r:embed="rId4"/>
                <a:stretch>
                  <a:fillRect l="-1115" t="-10734" b="-180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>
            <a:extLst>
              <a:ext uri="{FF2B5EF4-FFF2-40B4-BE49-F238E27FC236}">
                <a16:creationId xmlns:a16="http://schemas.microsoft.com/office/drawing/2014/main" id="{A70E9E5E-64F6-9E28-B800-D707E62A8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5308120"/>
            <a:ext cx="4343400" cy="39619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353C1B-8EC1-B262-0007-A927A21804FE}"/>
              </a:ext>
            </a:extLst>
          </p:cNvPr>
          <p:cNvSpPr txBox="1"/>
          <p:nvPr/>
        </p:nvSpPr>
        <p:spPr>
          <a:xfrm>
            <a:off x="6553200" y="5600700"/>
            <a:ext cx="982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=&gt; (K,S) : 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삼각형의 연결성을 표현하는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Simplicial Complex</a:t>
            </a:r>
            <a:endParaRPr lang="ko-KR" altLang="en-US" sz="2800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103073-A78C-4E45-0AF3-F4B7DF7CF12B}"/>
              </a:ext>
            </a:extLst>
          </p:cNvPr>
          <p:cNvSpPr txBox="1"/>
          <p:nvPr/>
        </p:nvSpPr>
        <p:spPr>
          <a:xfrm>
            <a:off x="6553200" y="6454354"/>
            <a:ext cx="1135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-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Simplicial Complex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는 그래프의 고차원 일반화라고 볼 수 있음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BD75B3-0C6F-AA3D-C095-83672BEB590C}"/>
              </a:ext>
            </a:extLst>
          </p:cNvPr>
          <p:cNvSpPr txBox="1"/>
          <p:nvPr/>
        </p:nvSpPr>
        <p:spPr>
          <a:xfrm>
            <a:off x="6553200" y="7073543"/>
            <a:ext cx="1135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- 1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번 조건 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: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K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의 각 원소는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Simplicial Complex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의 기본단위가 되는</a:t>
            </a:r>
            <a:endParaRPr lang="en-US" altLang="ko-KR" sz="28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		   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점들의 집합이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Simplex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가 된다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  <a:endParaRPr lang="ko-KR" altLang="en-US" sz="28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80A0A9-0C3B-617F-63C1-D48294FFA601}"/>
                  </a:ext>
                </a:extLst>
              </p:cNvPr>
              <p:cNvSpPr txBox="1"/>
              <p:nvPr/>
            </p:nvSpPr>
            <p:spPr>
              <a:xfrm>
                <a:off x="6555419" y="8051096"/>
                <a:ext cx="113538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- 2</a:t>
                </a:r>
                <a:r>
                  <a:rPr lang="ko-KR" altLang="en-US" sz="28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번 조건 </a:t>
                </a:r>
                <a:r>
                  <a:rPr lang="en-US" altLang="ko-KR" sz="28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: 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Simplex</a:t>
                </a:r>
                <a:r>
                  <a:rPr lang="en-US" altLang="ko-KR" sz="28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b="1" i="1" dirty="0" smtClean="0">
                        <a:latin typeface="Cambria Math" panose="02040503050406030204" pitchFamily="18" charset="0"/>
                      </a:rPr>
                      <m:t>𝛒</m:t>
                    </m:r>
                    <m:r>
                      <a:rPr lang="ko-KR" altLang="en-US" sz="28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800" b="1" dirty="0" err="1">
                    <a:latin typeface="굴림체" panose="020B0609000101010101" pitchFamily="49" charset="-127"/>
                    <a:ea typeface="굴림체" panose="020B0609000101010101" pitchFamily="49" charset="-127"/>
                  </a:rPr>
                  <a:t>를</a:t>
                </a:r>
                <a:r>
                  <a:rPr lang="ko-KR" altLang="en-US" sz="28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 구성하는 파츠 </a:t>
                </a:r>
                <a14:m>
                  <m:oMath xmlns:m="http://schemas.openxmlformats.org/officeDocument/2006/math">
                    <m:r>
                      <a:rPr lang="ko-KR" altLang="en-US" sz="28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𝝉</m:t>
                    </m:r>
                  </m:oMath>
                </a14:m>
                <a:r>
                  <a:rPr lang="ko-KR" altLang="en-US" sz="28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가 있다면</a:t>
                </a:r>
                <a:endParaRPr lang="en-US" altLang="ko-KR" sz="2800" b="1" dirty="0"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  <a:p>
                <a:r>
                  <a:rPr lang="en-US" altLang="ko-KR" sz="28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		   </a:t>
                </a:r>
                <a14:m>
                  <m:oMath xmlns:m="http://schemas.openxmlformats.org/officeDocument/2006/math">
                    <m:r>
                      <a:rPr lang="ko-KR" altLang="en-US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𝝉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 </m:t>
                    </m:r>
                  </m:oMath>
                </a14:m>
                <a:r>
                  <a:rPr lang="ko-KR" altLang="en-US" sz="28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도 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Simplex</a:t>
                </a:r>
                <a:r>
                  <a:rPr lang="ko-KR" altLang="en-US" sz="28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이다</a:t>
                </a:r>
                <a:r>
                  <a:rPr lang="en-US" altLang="ko-KR" sz="28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.</a:t>
                </a:r>
                <a:endParaRPr lang="ko-KR" altLang="en-US" sz="2800" b="1" dirty="0"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80A0A9-0C3B-617F-63C1-D48294FFA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419" y="8051096"/>
                <a:ext cx="11353800" cy="954107"/>
              </a:xfrm>
              <a:prstGeom prst="rect">
                <a:avLst/>
              </a:prstGeom>
              <a:blipFill>
                <a:blip r:embed="rId6"/>
                <a:stretch>
                  <a:fillRect l="-1074" t="-10256" b="-17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95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FD43BA-3234-DD74-F2F8-0D7F1F933252}"/>
              </a:ext>
            </a:extLst>
          </p:cNvPr>
          <p:cNvSpPr txBox="1"/>
          <p:nvPr/>
        </p:nvSpPr>
        <p:spPr>
          <a:xfrm>
            <a:off x="932978" y="421635"/>
            <a:ext cx="4705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02 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Simplicial Complex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FD827-CD91-4311-C10E-410100654C37}"/>
              </a:ext>
            </a:extLst>
          </p:cNvPr>
          <p:cNvSpPr txBox="1"/>
          <p:nvPr/>
        </p:nvSpPr>
        <p:spPr>
          <a:xfrm>
            <a:off x="932977" y="1181100"/>
            <a:ext cx="5848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•</a:t>
            </a:r>
            <a:r>
              <a:rPr lang="en-US" altLang="ko-KR" sz="3200" b="1" dirty="0">
                <a:latin typeface="Aptos" panose="020B0004020202020204" pitchFamily="34" charset="0"/>
                <a:ea typeface="굴림체" panose="020B0609000101010101" pitchFamily="49" charset="-127"/>
              </a:rPr>
              <a:t>Def) Simplex</a:t>
            </a:r>
            <a:r>
              <a:rPr lang="ko-KR" altLang="en-US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의 차원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D97C9-078F-5B39-9FF8-EA6D6D5A15C8}"/>
              </a:ext>
            </a:extLst>
          </p:cNvPr>
          <p:cNvSpPr txBox="1"/>
          <p:nvPr/>
        </p:nvSpPr>
        <p:spPr>
          <a:xfrm>
            <a:off x="1502546" y="1901512"/>
            <a:ext cx="15092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하나의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Simplex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를 구성하는 데 필요한 꼭짓점의 수 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-1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7729BD-F6C5-5926-E10B-53FA99341114}"/>
              </a:ext>
            </a:extLst>
          </p:cNvPr>
          <p:cNvSpPr txBox="1"/>
          <p:nvPr/>
        </p:nvSpPr>
        <p:spPr>
          <a:xfrm>
            <a:off x="958129" y="5386009"/>
            <a:ext cx="9491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•</a:t>
            </a:r>
            <a:r>
              <a:rPr lang="en-US" altLang="ko-KR" sz="3200" b="1" dirty="0">
                <a:latin typeface="Aptos" panose="020B0004020202020204" pitchFamily="34" charset="0"/>
                <a:ea typeface="굴림체" panose="020B0609000101010101" pitchFamily="49" charset="-127"/>
              </a:rPr>
              <a:t>K-Simplex</a:t>
            </a:r>
            <a:r>
              <a:rPr lang="ko-KR" altLang="en-US" sz="3200" b="1" dirty="0">
                <a:latin typeface="Aptos" panose="020B0004020202020204" pitchFamily="34" charset="0"/>
                <a:ea typeface="굴림체" panose="020B0609000101010101" pitchFamily="49" charset="-127"/>
              </a:rPr>
              <a:t>를 유클리드 공간에 시각화 하는 규칙</a:t>
            </a:r>
            <a:endParaRPr lang="ko-KR" altLang="en-US" sz="3200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4713C-1560-20C0-D215-645DAF9C14DB}"/>
              </a:ext>
            </a:extLst>
          </p:cNvPr>
          <p:cNvSpPr txBox="1"/>
          <p:nvPr/>
        </p:nvSpPr>
        <p:spPr>
          <a:xfrm>
            <a:off x="1527699" y="6127709"/>
            <a:ext cx="1509269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1)  Affinely independent </a:t>
            </a:r>
          </a:p>
          <a:p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       K+1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개의 점을 적절히 잘 흩어지게끔 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한 선분위에 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3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개 이상의 직선 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X)</a:t>
            </a:r>
          </a:p>
          <a:p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2)  Convex hull </a:t>
            </a:r>
          </a:p>
          <a:p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       Simplicial Complex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를 구성하는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Simplex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의 공통면은 접하게끔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4951061-CA95-04AB-5520-79B7B58FD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541215"/>
            <a:ext cx="7162800" cy="26085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A24A1C-EC6E-C236-1C81-3273831B8793}"/>
              </a:ext>
            </a:extLst>
          </p:cNvPr>
          <p:cNvSpPr txBox="1"/>
          <p:nvPr/>
        </p:nvSpPr>
        <p:spPr>
          <a:xfrm>
            <a:off x="1502546" y="8179363"/>
            <a:ext cx="982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=&gt; </a:t>
            </a:r>
            <a:r>
              <a:rPr lang="ko-KR" altLang="en-US" sz="2800" b="1" u="sng" dirty="0">
                <a:latin typeface="Aptos" panose="020B0004020202020204" pitchFamily="34" charset="0"/>
                <a:ea typeface="굴림체" panose="020B0609000101010101" pitchFamily="49" charset="-127"/>
              </a:rPr>
              <a:t>좌표</a:t>
            </a:r>
            <a:r>
              <a:rPr lang="en-US" altLang="ko-KR" sz="2800" b="1" u="sng" dirty="0">
                <a:latin typeface="Aptos" panose="020B0004020202020204" pitchFamily="34" charset="0"/>
                <a:ea typeface="굴림체" panose="020B0609000101010101" pitchFamily="49" charset="-127"/>
              </a:rPr>
              <a:t>, </a:t>
            </a:r>
            <a:r>
              <a:rPr lang="ko-KR" altLang="en-US" sz="2800" b="1" u="sng" dirty="0">
                <a:latin typeface="Aptos" panose="020B0004020202020204" pitchFamily="34" charset="0"/>
                <a:ea typeface="굴림체" panose="020B0609000101010101" pitchFamily="49" charset="-127"/>
              </a:rPr>
              <a:t>거리</a:t>
            </a:r>
            <a:r>
              <a:rPr lang="en-US" altLang="ko-KR" sz="2800" b="1" u="sng" dirty="0">
                <a:latin typeface="Aptos" panose="020B0004020202020204" pitchFamily="34" charset="0"/>
                <a:ea typeface="굴림체" panose="020B0609000101010101" pitchFamily="49" charset="-127"/>
              </a:rPr>
              <a:t>, </a:t>
            </a:r>
            <a:r>
              <a:rPr lang="ko-KR" altLang="en-US" sz="2800" b="1" u="sng" dirty="0">
                <a:latin typeface="Aptos" panose="020B0004020202020204" pitchFamily="34" charset="0"/>
                <a:ea typeface="굴림체" panose="020B0609000101010101" pitchFamily="49" charset="-127"/>
              </a:rPr>
              <a:t>길이에 의존하지 않고 시각화 가능</a:t>
            </a:r>
            <a:endParaRPr lang="en-US" altLang="ko-KR" sz="2800" b="1" u="sng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35B97D-E94C-7C55-F32F-CE51B2163AAB}"/>
              </a:ext>
            </a:extLst>
          </p:cNvPr>
          <p:cNvSpPr txBox="1"/>
          <p:nvPr/>
        </p:nvSpPr>
        <p:spPr>
          <a:xfrm>
            <a:off x="1502546" y="8804347"/>
            <a:ext cx="16633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=&gt; </a:t>
            </a:r>
            <a:r>
              <a:rPr lang="ko-KR" altLang="en-US" sz="2800" b="1" u="sng" dirty="0">
                <a:latin typeface="Aptos" panose="020B0004020202020204" pitchFamily="34" charset="0"/>
                <a:ea typeface="굴림체" panose="020B0609000101010101" pitchFamily="49" charset="-127"/>
              </a:rPr>
              <a:t>데이터를 무작정 유클리드 공간에 올리고 좌표계와 거리에 의존시키는 가정으로 부터 오는 오류를 줄임</a:t>
            </a:r>
            <a:endParaRPr lang="en-US" altLang="ko-KR" sz="2800" b="1" u="sng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90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FD43BA-3234-DD74-F2F8-0D7F1F933252}"/>
              </a:ext>
            </a:extLst>
          </p:cNvPr>
          <p:cNvSpPr txBox="1"/>
          <p:nvPr/>
        </p:nvSpPr>
        <p:spPr>
          <a:xfrm>
            <a:off x="932978" y="421635"/>
            <a:ext cx="4705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02 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Simplicial Complex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FD827-CD91-4311-C10E-410100654C37}"/>
              </a:ext>
            </a:extLst>
          </p:cNvPr>
          <p:cNvSpPr txBox="1"/>
          <p:nvPr/>
        </p:nvSpPr>
        <p:spPr>
          <a:xfrm>
            <a:off x="932977" y="1181100"/>
            <a:ext cx="5848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•</a:t>
            </a:r>
            <a:r>
              <a:rPr lang="en-US" altLang="ko-KR" sz="3200" b="1" dirty="0">
                <a:latin typeface="Aptos" panose="020B0004020202020204" pitchFamily="34" charset="0"/>
                <a:ea typeface="굴림체" panose="020B0609000101010101" pitchFamily="49" charset="-127"/>
              </a:rPr>
              <a:t>Def) Sub Complex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 </a:t>
            </a:r>
            <a:endParaRPr lang="ko-KR" altLang="en-US" sz="3200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6D97C9-078F-5B39-9FF8-EA6D6D5A15C8}"/>
                  </a:ext>
                </a:extLst>
              </p:cNvPr>
              <p:cNvSpPr txBox="1"/>
              <p:nvPr/>
            </p:nvSpPr>
            <p:spPr>
              <a:xfrm>
                <a:off x="1502546" y="1901512"/>
                <a:ext cx="1509269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Let K is simplicial complex.</a:t>
                </a:r>
              </a:p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If L(</a:t>
                </a:r>
                <a14:m>
                  <m:oMath xmlns:m="http://schemas.openxmlformats.org/officeDocument/2006/math">
                    <m:r>
                      <a:rPr lang="en-US" altLang="ko-KR" sz="2800" b="1" dirty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K) is simplicial complex, we say L is subcomplex.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6D97C9-078F-5B39-9FF8-EA6D6D5A1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546" y="1901512"/>
                <a:ext cx="15092698" cy="954107"/>
              </a:xfrm>
              <a:prstGeom prst="rect">
                <a:avLst/>
              </a:prstGeom>
              <a:blipFill>
                <a:blip r:embed="rId3"/>
                <a:stretch>
                  <a:fillRect l="-808" t="-7051" b="-173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>
            <a:extLst>
              <a:ext uri="{FF2B5EF4-FFF2-40B4-BE49-F238E27FC236}">
                <a16:creationId xmlns:a16="http://schemas.microsoft.com/office/drawing/2014/main" id="{02A218E7-9BBC-A7C8-70E7-29190C398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546" y="3446828"/>
            <a:ext cx="4343400" cy="39619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16FA12-9615-493A-5B23-D28DDE8DD2CA}"/>
                  </a:ext>
                </a:extLst>
              </p:cNvPr>
              <p:cNvSpPr txBox="1"/>
              <p:nvPr/>
            </p:nvSpPr>
            <p:spPr>
              <a:xfrm>
                <a:off x="6324600" y="4152900"/>
                <a:ext cx="9144000" cy="2300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K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endParaRPr lang="en-US" altLang="ko-KR" sz="2800" b="1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S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28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  <m: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28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28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altLang="ko-KR" sz="2800" b="1" i="1" dirty="0" smtClean="0">
                            <a:latin typeface="Cambria Math" panose="02040503050406030204" pitchFamily="18" charset="0"/>
                          </a:rPr>
                          <m:t>, 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28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altLang="ko-KR" sz="28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28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altLang="ko-KR" sz="28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28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altLang="ko-KR" sz="2800" b="1" i="1" dirty="0" smtClean="0">
                            <a:latin typeface="Cambria Math" panose="02040503050406030204" pitchFamily="18" charset="0"/>
                          </a:rPr>
                          <m:t>, 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28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altLang="ko-KR" sz="28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ko-KR" sz="2800" b="1" dirty="0">
                  <a:latin typeface="Aptos" panose="020B0004020202020204" pitchFamily="34" charset="0"/>
                  <a:ea typeface="굴림체" panose="020B0609000101010101" pitchFamily="49" charset="-127"/>
                </a:endParaRPr>
              </a:p>
              <a:p>
                <a:endParaRPr lang="en-US" altLang="ko-KR" sz="2800" b="1" dirty="0">
                  <a:latin typeface="Aptos" panose="020B0004020202020204" pitchFamily="34" charset="0"/>
                  <a:ea typeface="굴림체" panose="020B0609000101010101" pitchFamily="49" charset="-127"/>
                </a:endParaRPr>
              </a:p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L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endParaRPr lang="en-US" altLang="ko-KR" sz="2800" b="1" dirty="0">
                  <a:latin typeface="Aptos" panose="020B0004020202020204" pitchFamily="34" charset="0"/>
                  <a:ea typeface="굴림체" panose="020B0609000101010101" pitchFamily="49" charset="-127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sz="28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𝝉</m:t>
                    </m:r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28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  <m: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28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altLang="ko-KR" sz="28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28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altLang="ko-KR" sz="28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16FA12-9615-493A-5B23-D28DDE8DD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4152900"/>
                <a:ext cx="9144000" cy="2300117"/>
              </a:xfrm>
              <a:prstGeom prst="rect">
                <a:avLst/>
              </a:prstGeom>
              <a:blipFill>
                <a:blip r:embed="rId5"/>
                <a:stretch>
                  <a:fillRect l="-1400" t="-2646" b="-39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13E6642-FBBB-51E5-6577-1C211F200EE4}"/>
              </a:ext>
            </a:extLst>
          </p:cNvPr>
          <p:cNvSpPr txBox="1"/>
          <p:nvPr/>
        </p:nvSpPr>
        <p:spPr>
          <a:xfrm>
            <a:off x="1502546" y="8000027"/>
            <a:ext cx="15092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주어진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Simplicial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Complex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의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subcomplex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의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subcomplex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의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subcomplex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..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를 생각해보자 </a:t>
            </a:r>
            <a:endParaRPr lang="en-US" altLang="ko-KR" sz="28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52043-854A-F22F-D50E-B8B93CCE3195}"/>
              </a:ext>
            </a:extLst>
          </p:cNvPr>
          <p:cNvSpPr txBox="1"/>
          <p:nvPr/>
        </p:nvSpPr>
        <p:spPr>
          <a:xfrm>
            <a:off x="1502546" y="8694218"/>
            <a:ext cx="15092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언젠간 공집합이 나타날 것이고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28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이들끼리는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한방향으로 포함관계가 있을 것임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404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FD43BA-3234-DD74-F2F8-0D7F1F933252}"/>
              </a:ext>
            </a:extLst>
          </p:cNvPr>
          <p:cNvSpPr txBox="1"/>
          <p:nvPr/>
        </p:nvSpPr>
        <p:spPr>
          <a:xfrm>
            <a:off x="932978" y="421635"/>
            <a:ext cx="4705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02 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Simplicial Complex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FD827-CD91-4311-C10E-410100654C37}"/>
              </a:ext>
            </a:extLst>
          </p:cNvPr>
          <p:cNvSpPr txBox="1"/>
          <p:nvPr/>
        </p:nvSpPr>
        <p:spPr>
          <a:xfrm>
            <a:off x="932977" y="1181100"/>
            <a:ext cx="5848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•</a:t>
            </a:r>
            <a:r>
              <a:rPr lang="en-US" altLang="ko-KR" sz="3200" b="1" dirty="0">
                <a:latin typeface="Aptos" panose="020B0004020202020204" pitchFamily="34" charset="0"/>
                <a:ea typeface="굴림체" panose="020B0609000101010101" pitchFamily="49" charset="-127"/>
              </a:rPr>
              <a:t>Def) Filtration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 </a:t>
            </a:r>
            <a:endParaRPr lang="ko-KR" altLang="en-US" sz="3200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6D97C9-078F-5B39-9FF8-EA6D6D5A15C8}"/>
                  </a:ext>
                </a:extLst>
              </p:cNvPr>
              <p:cNvSpPr txBox="1"/>
              <p:nvPr/>
            </p:nvSpPr>
            <p:spPr>
              <a:xfrm>
                <a:off x="1502546" y="1901512"/>
                <a:ext cx="15092698" cy="13947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Let K is simplicial complex.</a:t>
                </a:r>
              </a:p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Then we say </a:t>
                </a:r>
                <a14:m>
                  <m:oMath xmlns:m="http://schemas.openxmlformats.org/officeDocument/2006/math"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∅=</m:t>
                    </m:r>
                    <m:sSup>
                      <m:sSup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altLang="ko-KR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2800" b="1" dirty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altLang="ko-KR" sz="28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altLang="ko-KR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ko-KR" sz="2800" b="1" dirty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altLang="ko-KR" sz="28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800" b="1" dirty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∙∙∙</m:t>
                    </m:r>
                    <m:r>
                      <a:rPr lang="en-US" altLang="ko-KR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b="1" dirty="0" smtClean="0">
                        <a:latin typeface="Cambria Math" panose="02040503050406030204" pitchFamily="18" charset="0"/>
                      </a:rPr>
                      <m:t>⊆</m:t>
                    </m:r>
                    <m:r>
                      <m:rPr>
                        <m:nor/>
                      </m:rPr>
                      <a:rPr lang="en-US" altLang="ko-KR" sz="2800" b="1" dirty="0" smtClean="0"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p>
                    </m:sSup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𝐊</m:t>
                    </m:r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is filtration.</a:t>
                </a:r>
              </a:p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 		 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(nested</a:t>
                </a:r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subsequence</a:t>
                </a:r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of</a:t>
                </a:r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subcomplex of K)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C6D97C9-078F-5B39-9FF8-EA6D6D5A1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546" y="1901512"/>
                <a:ext cx="15092698" cy="1394741"/>
              </a:xfrm>
              <a:prstGeom prst="rect">
                <a:avLst/>
              </a:prstGeom>
              <a:blipFill>
                <a:blip r:embed="rId3"/>
                <a:stretch>
                  <a:fillRect l="-808" t="-4803" b="-78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D5511641-C51A-53B4-6065-5FABEA597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546" y="3644827"/>
            <a:ext cx="8848361" cy="365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75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FD43BA-3234-DD74-F2F8-0D7F1F933252}"/>
              </a:ext>
            </a:extLst>
          </p:cNvPr>
          <p:cNvSpPr txBox="1"/>
          <p:nvPr/>
        </p:nvSpPr>
        <p:spPr>
          <a:xfrm>
            <a:off x="932978" y="421635"/>
            <a:ext cx="4705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02 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Simplicial Complex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FD827-CD91-4311-C10E-410100654C37}"/>
              </a:ext>
            </a:extLst>
          </p:cNvPr>
          <p:cNvSpPr txBox="1"/>
          <p:nvPr/>
        </p:nvSpPr>
        <p:spPr>
          <a:xfrm>
            <a:off x="932977" y="1181100"/>
            <a:ext cx="5848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•</a:t>
            </a:r>
            <a:r>
              <a:rPr lang="en-US" altLang="ko-KR" sz="3200" b="1" dirty="0">
                <a:latin typeface="Aptos" panose="020B0004020202020204" pitchFamily="34" charset="0"/>
                <a:ea typeface="굴림체" panose="020B0609000101010101" pitchFamily="49" charset="-127"/>
              </a:rPr>
              <a:t>Why use Filtration?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 </a:t>
            </a:r>
            <a:endParaRPr lang="ko-KR" altLang="en-US" sz="3200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68EE9-738C-48C3-80E1-8186F20071BB}"/>
              </a:ext>
            </a:extLst>
          </p:cNvPr>
          <p:cNvSpPr txBox="1"/>
          <p:nvPr/>
        </p:nvSpPr>
        <p:spPr>
          <a:xfrm>
            <a:off x="1502546" y="1901512"/>
            <a:ext cx="150926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만약 거대한 데이터 집합을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simplicial complex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로 구현한다면 그것은 굉장히 복잡한 형태일 것이고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한번에 관찰하기 쉽지 않을 것임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2ECEEC-A709-61DB-0640-68CC3FC4AE28}"/>
              </a:ext>
            </a:extLst>
          </p:cNvPr>
          <p:cNvSpPr txBox="1"/>
          <p:nvPr/>
        </p:nvSpPr>
        <p:spPr>
          <a:xfrm>
            <a:off x="1502546" y="3162300"/>
            <a:ext cx="150926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i="0" dirty="0">
                <a:solidFill>
                  <a:srgbClr val="21252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수학에서는 이런 복잡한 구조를 관찰하고자 할 때</a:t>
            </a:r>
            <a:r>
              <a:rPr lang="en-US" altLang="ko-KR" sz="2800" b="1" i="0" dirty="0">
                <a:solidFill>
                  <a:srgbClr val="21252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2800" b="1" i="0" dirty="0">
                <a:solidFill>
                  <a:srgbClr val="21252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이들의 부분집합들을 </a:t>
            </a:r>
            <a:r>
              <a:rPr lang="ko-KR" altLang="en-US" sz="2800" b="1" i="0" dirty="0" err="1">
                <a:solidFill>
                  <a:srgbClr val="21252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분석해나가는</a:t>
            </a:r>
            <a:r>
              <a:rPr lang="ko-KR" altLang="en-US" sz="2800" b="1" i="0" dirty="0">
                <a:solidFill>
                  <a:srgbClr val="212529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방법을 이용</a:t>
            </a:r>
            <a:endParaRPr lang="en-US" altLang="ko-KR" sz="28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061899-A31E-F0CA-5016-AE47A7BE70F8}"/>
              </a:ext>
            </a:extLst>
          </p:cNvPr>
          <p:cNvSpPr txBox="1"/>
          <p:nvPr/>
        </p:nvSpPr>
        <p:spPr>
          <a:xfrm>
            <a:off x="1502546" y="4325057"/>
            <a:ext cx="150926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Filtration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은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simplicial complex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의 부분집합들을 점점 커지도록 나열하여 </a:t>
            </a:r>
            <a:endParaRPr lang="en-US" altLang="ko-KR" sz="28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현재의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simplicial complex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가 어떠한 과정을 통해 만들어 졌는지를 표현함</a:t>
            </a:r>
            <a:endParaRPr lang="en-US" altLang="ko-KR" sz="28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FE639-A63C-899B-746F-A109D5AA47F2}"/>
              </a:ext>
            </a:extLst>
          </p:cNvPr>
          <p:cNvSpPr txBox="1"/>
          <p:nvPr/>
        </p:nvSpPr>
        <p:spPr>
          <a:xfrm>
            <a:off x="1504026" y="5600700"/>
            <a:ext cx="150926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TDA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에서는 이러한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simplicial complex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의 진화과정 속에서 연결성분이나 구멍과 같은 기하학적 정보가 얼마나 지속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Persistent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되는지를 측정하고 </a:t>
            </a:r>
            <a:endParaRPr lang="en-US" altLang="ko-KR" sz="28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이를 데이터의 중요한 특징으로 활용</a:t>
            </a:r>
            <a:endParaRPr lang="en-US" altLang="ko-KR" sz="28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42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FD43BA-3234-DD74-F2F8-0D7F1F933252}"/>
              </a:ext>
            </a:extLst>
          </p:cNvPr>
          <p:cNvSpPr txBox="1"/>
          <p:nvPr/>
        </p:nvSpPr>
        <p:spPr>
          <a:xfrm>
            <a:off x="932978" y="421635"/>
            <a:ext cx="4705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02 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Simplicial Complex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FD827-CD91-4311-C10E-410100654C37}"/>
              </a:ext>
            </a:extLst>
          </p:cNvPr>
          <p:cNvSpPr txBox="1"/>
          <p:nvPr/>
        </p:nvSpPr>
        <p:spPr>
          <a:xfrm>
            <a:off x="932977" y="1181100"/>
            <a:ext cx="5848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•</a:t>
            </a:r>
            <a:r>
              <a:rPr lang="en-US" altLang="ko-KR" sz="3200" b="1" dirty="0">
                <a:latin typeface="Aptos" panose="020B0004020202020204" pitchFamily="34" charset="0"/>
                <a:ea typeface="굴림체" panose="020B0609000101010101" pitchFamily="49" charset="-127"/>
              </a:rPr>
              <a:t>Why use Filtration?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 </a:t>
            </a:r>
            <a:endParaRPr lang="ko-KR" altLang="en-US" sz="3200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3491CD-607E-6D66-366A-6136CB2EE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957950"/>
            <a:ext cx="11201400" cy="52517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59FE62-D151-05C3-693E-81F2788D79C9}"/>
              </a:ext>
            </a:extLst>
          </p:cNvPr>
          <p:cNvSpPr txBox="1"/>
          <p:nvPr/>
        </p:nvSpPr>
        <p:spPr>
          <a:xfrm>
            <a:off x="1752600" y="7401761"/>
            <a:ext cx="150926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TDA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는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filtration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을 이용해 데이터로부터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simplicial complex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의 진화과정을 만들고</a:t>
            </a:r>
            <a:endParaRPr lang="en-US" altLang="ko-KR" sz="28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그 과정 중에 연결성분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파란막대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나 구멍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점선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의 지속성을 측정한다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0446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FD43BA-3234-DD74-F2F8-0D7F1F933252}"/>
              </a:ext>
            </a:extLst>
          </p:cNvPr>
          <p:cNvSpPr txBox="1"/>
          <p:nvPr/>
        </p:nvSpPr>
        <p:spPr>
          <a:xfrm>
            <a:off x="932978" y="421635"/>
            <a:ext cx="4705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02 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Simplicial Complex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FD827-CD91-4311-C10E-410100654C37}"/>
              </a:ext>
            </a:extLst>
          </p:cNvPr>
          <p:cNvSpPr txBox="1"/>
          <p:nvPr/>
        </p:nvSpPr>
        <p:spPr>
          <a:xfrm>
            <a:off x="932977" y="1181100"/>
            <a:ext cx="5848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•</a:t>
            </a:r>
            <a:r>
              <a:rPr lang="en-US" altLang="ko-KR" sz="3200" b="1" dirty="0">
                <a:latin typeface="Aptos" panose="020B0004020202020204" pitchFamily="34" charset="0"/>
                <a:ea typeface="굴림체" panose="020B0609000101010101" pitchFamily="49" charset="-127"/>
              </a:rPr>
              <a:t>How construct Filtration?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 </a:t>
            </a:r>
            <a:endParaRPr lang="ko-KR" altLang="en-US" sz="3200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69EBAF-2C0A-A02E-3899-E244FDFCD043}"/>
              </a:ext>
            </a:extLst>
          </p:cNvPr>
          <p:cNvSpPr txBox="1"/>
          <p:nvPr/>
        </p:nvSpPr>
        <p:spPr>
          <a:xfrm>
            <a:off x="1502546" y="1901512"/>
            <a:ext cx="150926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포인트 클라우드 데이터 집합 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K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가 주어졌다고 하자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b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ϵ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∈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[0,∞)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에 대하여 다음 알고리즘을 생각하자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338411-5EE4-A5CC-3572-2F903B3C828E}"/>
              </a:ext>
            </a:extLst>
          </p:cNvPr>
          <p:cNvSpPr txBox="1"/>
          <p:nvPr/>
        </p:nvSpPr>
        <p:spPr>
          <a:xfrm>
            <a:off x="1502546" y="3162300"/>
            <a:ext cx="15092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1. 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거리 파라미터 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ϵ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을 선택한다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0BB346-B2BA-9456-BD76-7AD53A0C8183}"/>
              </a:ext>
            </a:extLst>
          </p:cNvPr>
          <p:cNvSpPr txBox="1"/>
          <p:nvPr/>
        </p:nvSpPr>
        <p:spPr>
          <a:xfrm>
            <a:off x="1499587" y="3869309"/>
            <a:ext cx="150926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2. 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두 점 사이의 거리가 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2ϵ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 이하가 되면 두 점을 변으로 연결한다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</a:p>
          <a:p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  </a:t>
            </a:r>
            <a:r>
              <a:rPr lang="en-US" altLang="ko-KR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즉</a:t>
            </a:r>
            <a:r>
              <a:rPr lang="en-US" altLang="ko-KR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각 점을 중심으로 반지름이 </a:t>
            </a:r>
            <a:r>
              <a:rPr lang="en-US" altLang="ko-KR" sz="2400" b="1" i="1" dirty="0">
                <a:latin typeface="굴림체" panose="020B0609000101010101" pitchFamily="49" charset="-127"/>
                <a:ea typeface="굴림체" panose="020B0609000101010101" pitchFamily="49" charset="-127"/>
              </a:rPr>
              <a:t>ϵ</a:t>
            </a:r>
            <a:r>
              <a:rPr lang="ko-KR" altLang="en-US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인 원을 그려 두 원이 만나면 변으로 연결한다</a:t>
            </a:r>
            <a:r>
              <a:rPr lang="en-US" altLang="ko-KR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EB23B-5624-68E7-BE09-8A20C5A6AC9C}"/>
              </a:ext>
            </a:extLst>
          </p:cNvPr>
          <p:cNvSpPr txBox="1"/>
          <p:nvPr/>
        </p:nvSpPr>
        <p:spPr>
          <a:xfrm>
            <a:off x="1499587" y="5007205"/>
            <a:ext cx="163901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3. 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세 점에 대하여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각각 두 점 사이의 거리가 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2ϵ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 이하가 되면 세 변을 삼각형으로 연결한다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                     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</a:p>
          <a:p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  </a:t>
            </a:r>
            <a:r>
              <a:rPr lang="en-US" altLang="ko-KR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lang="ko-KR" altLang="en-US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즉</a:t>
            </a:r>
            <a:r>
              <a:rPr lang="en-US" altLang="ko-KR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세 점이 변으로 서로 연결되어 삼각형을 그리면 그 삼각형을 면으로 채운다</a:t>
            </a:r>
            <a:r>
              <a:rPr lang="en-US" altLang="ko-KR" sz="24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C08709-CEF4-9DD9-F9F4-8D3E2AD98F02}"/>
                  </a:ext>
                </a:extLst>
              </p:cNvPr>
              <p:cNvSpPr txBox="1"/>
              <p:nvPr/>
            </p:nvSpPr>
            <p:spPr>
              <a:xfrm>
                <a:off x="1499587" y="6328890"/>
                <a:ext cx="16390164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그러면 각 </a:t>
                </a:r>
                <a:r>
                  <a:rPr lang="en-US" altLang="ko-KR" sz="28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ϵ</a:t>
                </a:r>
                <a:r>
                  <a:rPr lang="ko-KR" altLang="en-US" sz="28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에 대하여</a:t>
                </a:r>
                <a:r>
                  <a:rPr lang="en-US" altLang="ko-KR" sz="28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, 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K</a:t>
                </a:r>
                <a:r>
                  <a:rPr lang="ko-KR" altLang="en-US" sz="28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를 꼭짓점으로 하는 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Simplicial Complex</a:t>
                </a:r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𝑲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ko-KR" sz="2800" b="1" dirty="0">
                            <a:latin typeface="굴림체" panose="020B0609000101010101" pitchFamily="49" charset="-127"/>
                            <a:ea typeface="굴림체" panose="020B0609000101010101" pitchFamily="49" charset="-127"/>
                          </a:rPr>
                          <m:t>ϵ</m:t>
                        </m:r>
                      </m:sub>
                    </m:sSub>
                  </m:oMath>
                </a14:m>
                <a:r>
                  <a:rPr lang="ko-KR" altLang="en-US" sz="28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​이 만들어진다</a:t>
                </a:r>
                <a:r>
                  <a:rPr lang="en-US" altLang="ko-KR" sz="28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.</a:t>
                </a:r>
              </a:p>
              <a:p>
                <a:r>
                  <a:rPr lang="en-US" altLang="ko-KR" sz="24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(</a:t>
                </a:r>
                <a:r>
                  <a:rPr lang="ko-KR" altLang="en-US" sz="24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이렇게 만들어진 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simplicial complex</a:t>
                </a:r>
                <a:r>
                  <a:rPr lang="ko-KR" altLang="en-US" sz="24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를 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Rips Complex</a:t>
                </a:r>
                <a:r>
                  <a:rPr lang="ko-KR" altLang="en-US" sz="24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라 부른다</a:t>
                </a:r>
                <a:r>
                  <a:rPr lang="en-US" altLang="ko-KR" sz="2400" b="1" dirty="0">
                    <a:latin typeface="굴림체" panose="020B0609000101010101" pitchFamily="49" charset="-127"/>
                    <a:ea typeface="굴림체" panose="020B0609000101010101" pitchFamily="49" charset="-127"/>
                  </a:rPr>
                  <a:t>.)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2C08709-CEF4-9DD9-F9F4-8D3E2AD98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87" y="6328890"/>
                <a:ext cx="16390164" cy="892552"/>
              </a:xfrm>
              <a:prstGeom prst="rect">
                <a:avLst/>
              </a:prstGeom>
              <a:blipFill>
                <a:blip r:embed="rId3"/>
                <a:stretch>
                  <a:fillRect l="-781" t="-11565" b="-14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0C0876-2ACD-DC18-ED22-A72AF20A14C4}"/>
                  </a:ext>
                </a:extLst>
              </p:cNvPr>
              <p:cNvSpPr txBox="1"/>
              <p:nvPr/>
            </p:nvSpPr>
            <p:spPr>
              <a:xfrm>
                <a:off x="1499587" y="7589020"/>
                <a:ext cx="12115800" cy="13719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2800" b="1" dirty="0">
                    <a:solidFill>
                      <a:srgbClr val="212529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rPr>
                  <a:t>이때 </a:t>
                </a:r>
                <a:r>
                  <a:rPr lang="en-US" altLang="ko-KR" sz="2800" b="1" dirty="0">
                    <a:solidFill>
                      <a:srgbClr val="212529"/>
                    </a:solidFill>
                    <a:effectLst/>
                    <a:latin typeface="굴림체" panose="020B0609000101010101" pitchFamily="49" charset="-127"/>
                    <a:ea typeface="굴림체" panose="020B0609000101010101" pitchFamily="49" charset="-127"/>
                  </a:rPr>
                  <a:t>ϵ</a:t>
                </a:r>
                <a:r>
                  <a:rPr lang="ko-KR" altLang="en-US" sz="2800" b="1" dirty="0">
                    <a:solidFill>
                      <a:srgbClr val="212529"/>
                    </a:solidFill>
                    <a:effectLst/>
                    <a:latin typeface="굴림체" panose="020B0609000101010101" pitchFamily="49" charset="-127"/>
                    <a:ea typeface="굴림체" panose="020B0609000101010101" pitchFamily="49" charset="-127"/>
                  </a:rPr>
                  <a:t>들의 수열 </a:t>
                </a:r>
                <a:r>
                  <a:rPr lang="en-US" altLang="ko-KR" sz="2800" b="1" dirty="0">
                    <a:solidFill>
                      <a:srgbClr val="212529"/>
                    </a:solidFill>
                    <a:effectLst/>
                    <a:latin typeface="굴림체" panose="020B0609000101010101" pitchFamily="49" charset="-127"/>
                    <a:ea typeface="굴림체" panose="020B0609000101010101" pitchFamily="49" charset="-127"/>
                  </a:rPr>
                  <a:t>0=</a:t>
                </a:r>
                <a:r>
                  <a:rPr lang="en-US" altLang="ko-KR" sz="2800" b="1" dirty="0">
                    <a:ea typeface="굴림체" panose="020B0609000101010101" pitchFamily="49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sz="2800" b="1" dirty="0">
                            <a:latin typeface="굴림체" panose="020B0609000101010101" pitchFamily="49" charset="-127"/>
                            <a:ea typeface="굴림체" panose="020B0609000101010101" pitchFamily="49" charset="-127"/>
                          </a:rPr>
                          <m:t>ϵ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ko-KR" sz="2800" b="1" i="0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0</m:t>
                        </m:r>
                      </m:sub>
                    </m:sSub>
                    <m:r>
                      <a:rPr lang="en-US" altLang="ko-KR" sz="2800" b="1" i="1" dirty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 </m:t>
                    </m:r>
                  </m:oMath>
                </a14:m>
                <a:r>
                  <a:rPr lang="en-US" altLang="ko-KR" sz="2800" b="1" dirty="0">
                    <a:solidFill>
                      <a:srgbClr val="212529"/>
                    </a:solidFill>
                    <a:effectLst/>
                    <a:latin typeface="굴림체" panose="020B0609000101010101" pitchFamily="49" charset="-127"/>
                    <a:ea typeface="굴림체" panose="020B0609000101010101" pitchFamily="49" charset="-127"/>
                  </a:rPr>
                  <a:t>​≤</a:t>
                </a:r>
                <a:r>
                  <a:rPr lang="en-US" altLang="ko-KR" sz="2800" b="1" dirty="0">
                    <a:ea typeface="굴림체" panose="020B0609000101010101" pitchFamily="49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sz="2800" b="1" dirty="0">
                            <a:latin typeface="굴림체" panose="020B0609000101010101" pitchFamily="49" charset="-127"/>
                            <a:ea typeface="굴림체" panose="020B0609000101010101" pitchFamily="49" charset="-127"/>
                          </a:rPr>
                          <m:t>ϵ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ko-KR" sz="2800" b="1" i="0" dirty="0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1</m:t>
                        </m:r>
                      </m:sub>
                    </m:sSub>
                    <m:r>
                      <a:rPr lang="en-US" altLang="ko-KR" sz="2800" b="1" i="1" dirty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 </m:t>
                    </m:r>
                  </m:oMath>
                </a14:m>
                <a:r>
                  <a:rPr lang="en-US" altLang="ko-KR" sz="2800" b="1" dirty="0">
                    <a:solidFill>
                      <a:srgbClr val="212529"/>
                    </a:solidFill>
                    <a:effectLst/>
                    <a:latin typeface="굴림체" panose="020B0609000101010101" pitchFamily="49" charset="-127"/>
                    <a:ea typeface="굴림체" panose="020B0609000101010101" pitchFamily="49" charset="-127"/>
                  </a:rPr>
                  <a:t>​≤</a:t>
                </a:r>
                <a:r>
                  <a:rPr lang="en-US" altLang="ko-KR" sz="2800" b="1" dirty="0">
                    <a:ea typeface="굴림체" panose="020B0609000101010101" pitchFamily="49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sz="2800" b="1" dirty="0">
                            <a:latin typeface="굴림체" panose="020B0609000101010101" pitchFamily="49" charset="-127"/>
                            <a:ea typeface="굴림체" panose="020B0609000101010101" pitchFamily="49" charset="-127"/>
                          </a:rPr>
                          <m:t>ϵ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ko-KR" sz="2800" b="1" i="0" dirty="0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2</m:t>
                        </m:r>
                      </m:sub>
                    </m:sSub>
                    <m:r>
                      <a:rPr lang="en-US" altLang="ko-KR" sz="2800" b="1" i="1" dirty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 </m:t>
                    </m:r>
                  </m:oMath>
                </a14:m>
                <a:r>
                  <a:rPr lang="en-US" altLang="ko-KR" sz="2800" b="1" dirty="0">
                    <a:solidFill>
                      <a:srgbClr val="212529"/>
                    </a:solidFill>
                    <a:effectLst/>
                    <a:latin typeface="굴림체" panose="020B0609000101010101" pitchFamily="49" charset="-127"/>
                    <a:ea typeface="굴림체" panose="020B0609000101010101" pitchFamily="49" charset="-127"/>
                  </a:rPr>
                  <a:t>​≤⋯≤</a:t>
                </a:r>
                <a:r>
                  <a:rPr lang="en-US" altLang="ko-KR" sz="2800" b="1" dirty="0">
                    <a:ea typeface="굴림체" panose="020B0609000101010101" pitchFamily="49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ko-KR" sz="2800" b="1" dirty="0">
                            <a:latin typeface="굴림체" panose="020B0609000101010101" pitchFamily="49" charset="-127"/>
                            <a:ea typeface="굴림체" panose="020B0609000101010101" pitchFamily="49" charset="-127"/>
                          </a:rPr>
                          <m:t>ϵ</m:t>
                        </m:r>
                      </m:e>
                      <m:sub>
                        <m:r>
                          <a:rPr lang="en-US" altLang="ko-KR" sz="2800" b="1" i="1" dirty="0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𝒏</m:t>
                        </m:r>
                      </m:sub>
                    </m:sSub>
                    <m:r>
                      <a:rPr lang="en-US" altLang="ko-KR" sz="2800" b="1" i="1" dirty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 </m:t>
                    </m:r>
                  </m:oMath>
                </a14:m>
                <a:r>
                  <a:rPr lang="ko-KR" altLang="en-US" sz="2800" b="1" dirty="0">
                    <a:solidFill>
                      <a:srgbClr val="212529"/>
                    </a:solidFill>
                    <a:effectLst/>
                    <a:latin typeface="굴림체" panose="020B0609000101010101" pitchFamily="49" charset="-127"/>
                    <a:ea typeface="굴림체" panose="020B0609000101010101" pitchFamily="49" charset="-127"/>
                  </a:rPr>
                  <a:t>​을 택하면</a:t>
                </a:r>
                <a:endParaRPr lang="en-US" altLang="ko-KR" sz="2800" b="1" dirty="0">
                  <a:solidFill>
                    <a:srgbClr val="212529"/>
                  </a:solidFill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  <a:p>
                <a:r>
                  <a:rPr lang="en-US" altLang="ko-KR" sz="2800" b="1" dirty="0">
                    <a:solidFill>
                      <a:srgbClr val="212529"/>
                    </a:solidFill>
                    <a:latin typeface="Aptos" panose="020B0004020202020204" pitchFamily="34" charset="0"/>
                    <a:ea typeface="굴림체" panose="020B0609000101010101" pitchFamily="49" charset="-127"/>
                  </a:rPr>
                  <a:t>Filtration</a:t>
                </a:r>
                <a:r>
                  <a:rPr lang="ko-KR" altLang="en-US" sz="2800" b="1" dirty="0">
                    <a:solidFill>
                      <a:srgbClr val="212529"/>
                    </a:solidFill>
                    <a:latin typeface="굴림체" panose="020B0609000101010101" pitchFamily="49" charset="-127"/>
                    <a:ea typeface="굴림체" panose="020B0609000101010101" pitchFamily="49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∅=</m:t>
                    </m:r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𝑲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ko-KR" sz="2800" b="1" dirty="0">
                            <a:latin typeface="굴림체" panose="020B0609000101010101" pitchFamily="49" charset="-127"/>
                            <a:ea typeface="굴림체" panose="020B0609000101010101" pitchFamily="49" charset="-127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altLang="ko-KR" sz="2800" b="1" i="0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0</m:t>
                        </m:r>
                      </m:sub>
                    </m:sSub>
                    <m:r>
                      <a:rPr lang="en-US" altLang="ko-KR" sz="2800" b="1" dirty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𝑲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ko-KR" sz="2800" b="1" dirty="0">
                            <a:latin typeface="굴림체" panose="020B0609000101010101" pitchFamily="49" charset="-127"/>
                            <a:ea typeface="굴림체" panose="020B0609000101010101" pitchFamily="49" charset="-127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altLang="ko-KR" sz="2800" b="1" i="0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1</m:t>
                        </m:r>
                      </m:sub>
                    </m:sSub>
                    <m:r>
                      <a:rPr lang="en-US" altLang="ko-KR" sz="2800" b="1" dirty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𝑲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ko-KR" sz="2800" b="1" dirty="0">
                            <a:latin typeface="굴림체" panose="020B0609000101010101" pitchFamily="49" charset="-127"/>
                            <a:ea typeface="굴림체" panose="020B0609000101010101" pitchFamily="49" charset="-127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altLang="ko-KR" sz="2800" b="1" i="0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2</m:t>
                        </m:r>
                      </m:sub>
                    </m:sSub>
                    <m:r>
                      <a:rPr lang="en-US" altLang="ko-KR" sz="2800" b="1" dirty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∙∙∙</m:t>
                    </m:r>
                    <m:r>
                      <a:rPr lang="en-US" altLang="ko-KR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b="1" dirty="0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𝑲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ko-KR" sz="2800" b="1" dirty="0">
                            <a:latin typeface="굴림체" panose="020B0609000101010101" pitchFamily="49" charset="-127"/>
                            <a:ea typeface="굴림체" panose="020B0609000101010101" pitchFamily="49" charset="-127"/>
                          </a:rPr>
                          <m:t>ϵ</m:t>
                        </m:r>
                        <m:r>
                          <m:rPr>
                            <m:nor/>
                          </m:rPr>
                          <a:rPr lang="en-US" altLang="ko-KR" sz="2800" b="1" i="0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n</m:t>
                        </m:r>
                      </m:sub>
                    </m:sSub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ko-KR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𝐊</m:t>
                    </m:r>
                  </m:oMath>
                </a14:m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을 얻는다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.</a:t>
                </a:r>
              </a:p>
              <a:p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(</a:t>
                </a:r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이렇게 만들어진 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filtration</a:t>
                </a:r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을 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Rips filtration</a:t>
                </a:r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이라 부른다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.) </a:t>
                </a:r>
                <a:endParaRPr lang="ko-KR" altLang="en-US" sz="2400" b="1" dirty="0">
                  <a:solidFill>
                    <a:srgbClr val="212529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0C0876-2ACD-DC18-ED22-A72AF20A1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87" y="7589020"/>
                <a:ext cx="12115800" cy="1371914"/>
              </a:xfrm>
              <a:prstGeom prst="rect">
                <a:avLst/>
              </a:prstGeom>
              <a:blipFill>
                <a:blip r:embed="rId4"/>
                <a:stretch>
                  <a:fillRect l="-1057" t="-6222" b="-9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405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1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FD43BA-3234-DD74-F2F8-0D7F1F933252}"/>
              </a:ext>
            </a:extLst>
          </p:cNvPr>
          <p:cNvSpPr txBox="1"/>
          <p:nvPr/>
        </p:nvSpPr>
        <p:spPr>
          <a:xfrm>
            <a:off x="932978" y="421635"/>
            <a:ext cx="4705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02 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Simplicial Complex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FD827-CD91-4311-C10E-410100654C37}"/>
              </a:ext>
            </a:extLst>
          </p:cNvPr>
          <p:cNvSpPr txBox="1"/>
          <p:nvPr/>
        </p:nvSpPr>
        <p:spPr>
          <a:xfrm>
            <a:off x="932977" y="1181100"/>
            <a:ext cx="5848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•</a:t>
            </a:r>
            <a:r>
              <a:rPr lang="en-US" altLang="ko-KR" sz="3200" b="1" dirty="0">
                <a:latin typeface="Aptos" panose="020B0004020202020204" pitchFamily="34" charset="0"/>
                <a:ea typeface="굴림체" panose="020B0609000101010101" pitchFamily="49" charset="-127"/>
              </a:rPr>
              <a:t>How construct Filtration?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 </a:t>
            </a:r>
            <a:endParaRPr lang="ko-KR" altLang="en-US" sz="3200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47243A-F2DE-FC4B-D7B1-34BD09441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066927"/>
            <a:ext cx="8216196" cy="517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0A4677-A061-2EDF-6108-87C5B1A51B8D}"/>
              </a:ext>
            </a:extLst>
          </p:cNvPr>
          <p:cNvSpPr txBox="1"/>
          <p:nvPr/>
        </p:nvSpPr>
        <p:spPr>
          <a:xfrm>
            <a:off x="1447800" y="7554835"/>
            <a:ext cx="15092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이렇게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TDA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에서 제일 먼저 </a:t>
            </a:r>
            <a:r>
              <a:rPr lang="ko-KR" altLang="en-US" sz="28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해야할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것은 데이터의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filtration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을 구축하는 것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813397-1E91-D21F-F453-872A9E8D9426}"/>
              </a:ext>
            </a:extLst>
          </p:cNvPr>
          <p:cNvSpPr txBox="1"/>
          <p:nvPr/>
        </p:nvSpPr>
        <p:spPr>
          <a:xfrm>
            <a:off x="1447800" y="8218416"/>
            <a:ext cx="150926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이를 위해서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simplicial complex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라는 기하학적 대상을 계산이 가능한 대수적 대상으로 대응 시키는 일이 필요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2D444D-E23B-41F3-2FA3-54746C3EAA5E}"/>
              </a:ext>
            </a:extLst>
          </p:cNvPr>
          <p:cNvSpPr txBox="1"/>
          <p:nvPr/>
        </p:nvSpPr>
        <p:spPr>
          <a:xfrm>
            <a:off x="5638799" y="8664203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=&gt;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Homology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의 등장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157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62B35C5-1653-DD55-A508-7E02F1D039ED}"/>
              </a:ext>
            </a:extLst>
          </p:cNvPr>
          <p:cNvSpPr txBox="1"/>
          <p:nvPr/>
        </p:nvSpPr>
        <p:spPr>
          <a:xfrm>
            <a:off x="962571" y="7517604"/>
            <a:ext cx="1639016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05 </a:t>
            </a:r>
            <a:r>
              <a:rPr lang="en-US" altLang="ko-K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  <a:ea typeface="굴림체" panose="020B0609000101010101" pitchFamily="49" charset="-127"/>
              </a:rPr>
              <a:t>Python Tutorial</a:t>
            </a:r>
            <a:endParaRPr lang="ko-KR" altLang="en-US" sz="6000" b="1" dirty="0">
              <a:solidFill>
                <a:schemeClr val="tx1">
                  <a:lumMod val="50000"/>
                  <a:lumOff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0E983-B72F-ECF5-B872-ED50EAE8C0AE}"/>
              </a:ext>
            </a:extLst>
          </p:cNvPr>
          <p:cNvSpPr txBox="1"/>
          <p:nvPr/>
        </p:nvSpPr>
        <p:spPr>
          <a:xfrm>
            <a:off x="932979" y="2939915"/>
            <a:ext cx="1640496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02 </a:t>
            </a:r>
            <a:r>
              <a:rPr lang="en-US" altLang="ko-K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  <a:ea typeface="굴림체" panose="020B0609000101010101" pitchFamily="49" charset="-127"/>
              </a:rPr>
              <a:t>Simplicial Complex</a:t>
            </a:r>
            <a:endParaRPr lang="ko-KR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0BE34-84D6-261A-F014-5682EAC99A9B}"/>
              </a:ext>
            </a:extLst>
          </p:cNvPr>
          <p:cNvSpPr txBox="1"/>
          <p:nvPr/>
        </p:nvSpPr>
        <p:spPr>
          <a:xfrm>
            <a:off x="947775" y="4466428"/>
            <a:ext cx="1640496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03 </a:t>
            </a:r>
            <a:r>
              <a:rPr lang="en-US" altLang="ko-KR" sz="6000" dirty="0">
                <a:latin typeface="Aptos" panose="020B0004020202020204" pitchFamily="34" charset="0"/>
                <a:ea typeface="굴림체" panose="020B0609000101010101" pitchFamily="49" charset="-127"/>
              </a:rPr>
              <a:t>Homology</a:t>
            </a:r>
            <a:endParaRPr lang="ko-KR" altLang="en-US" sz="6000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6713D-5743-C7AD-3FFE-C84F4997A194}"/>
              </a:ext>
            </a:extLst>
          </p:cNvPr>
          <p:cNvSpPr txBox="1"/>
          <p:nvPr/>
        </p:nvSpPr>
        <p:spPr>
          <a:xfrm>
            <a:off x="952215" y="5992941"/>
            <a:ext cx="1640495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04 </a:t>
            </a:r>
            <a:r>
              <a:rPr lang="en-US" altLang="ko-K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  <a:ea typeface="굴림체" panose="020B0609000101010101" pitchFamily="49" charset="-127"/>
              </a:rPr>
              <a:t>Persistent Homology</a:t>
            </a:r>
            <a:endParaRPr lang="ko-KR" altLang="en-US" sz="6000" b="1" dirty="0">
              <a:solidFill>
                <a:schemeClr val="tx1">
                  <a:lumMod val="50000"/>
                  <a:lumOff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B76C49-87C7-B72E-BF9F-0BC12776295B}"/>
              </a:ext>
            </a:extLst>
          </p:cNvPr>
          <p:cNvSpPr txBox="1"/>
          <p:nvPr/>
        </p:nvSpPr>
        <p:spPr>
          <a:xfrm>
            <a:off x="932978" y="1409700"/>
            <a:ext cx="1640496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01 </a:t>
            </a:r>
            <a:r>
              <a:rPr lang="en-US" altLang="ko-K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  <a:ea typeface="굴림체" panose="020B0609000101010101" pitchFamily="49" charset="-127"/>
              </a:rPr>
              <a:t>Motivation</a:t>
            </a:r>
            <a:r>
              <a:rPr lang="en-US" altLang="ko-K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ko-KR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544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FD43BA-3234-DD74-F2F8-0D7F1F933252}"/>
              </a:ext>
            </a:extLst>
          </p:cNvPr>
          <p:cNvSpPr txBox="1"/>
          <p:nvPr/>
        </p:nvSpPr>
        <p:spPr>
          <a:xfrm>
            <a:off x="932979" y="421635"/>
            <a:ext cx="1681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B35C5-1653-DD55-A508-7E02F1D039ED}"/>
              </a:ext>
            </a:extLst>
          </p:cNvPr>
          <p:cNvSpPr txBox="1"/>
          <p:nvPr/>
        </p:nvSpPr>
        <p:spPr>
          <a:xfrm>
            <a:off x="962571" y="7517604"/>
            <a:ext cx="1639016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05 </a:t>
            </a:r>
            <a:r>
              <a:rPr lang="en-US" altLang="ko-KR" sz="6000" dirty="0">
                <a:latin typeface="Aptos" panose="020B0004020202020204" pitchFamily="34" charset="0"/>
                <a:ea typeface="굴림체" panose="020B0609000101010101" pitchFamily="49" charset="-127"/>
              </a:rPr>
              <a:t>Python Tutorial</a:t>
            </a:r>
            <a:endParaRPr lang="ko-KR" altLang="en-US" sz="60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0E983-B72F-ECF5-B872-ED50EAE8C0AE}"/>
              </a:ext>
            </a:extLst>
          </p:cNvPr>
          <p:cNvSpPr txBox="1"/>
          <p:nvPr/>
        </p:nvSpPr>
        <p:spPr>
          <a:xfrm>
            <a:off x="932979" y="2939915"/>
            <a:ext cx="1640496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02 </a:t>
            </a:r>
            <a:r>
              <a:rPr lang="en-US" altLang="ko-KR" sz="6000" dirty="0">
                <a:latin typeface="Aptos" panose="020B0004020202020204" pitchFamily="34" charset="0"/>
                <a:ea typeface="굴림체" panose="020B0609000101010101" pitchFamily="49" charset="-127"/>
              </a:rPr>
              <a:t>Simplicial Complex</a:t>
            </a:r>
            <a:endParaRPr lang="ko-KR" altLang="en-US" sz="6000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0BE34-84D6-261A-F014-5682EAC99A9B}"/>
              </a:ext>
            </a:extLst>
          </p:cNvPr>
          <p:cNvSpPr txBox="1"/>
          <p:nvPr/>
        </p:nvSpPr>
        <p:spPr>
          <a:xfrm>
            <a:off x="947775" y="4466428"/>
            <a:ext cx="1640496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03 </a:t>
            </a:r>
            <a:r>
              <a:rPr lang="en-US" altLang="ko-KR" sz="6000" dirty="0">
                <a:latin typeface="Aptos" panose="020B0004020202020204" pitchFamily="34" charset="0"/>
                <a:ea typeface="굴림체" panose="020B0609000101010101" pitchFamily="49" charset="-127"/>
              </a:rPr>
              <a:t>Homology</a:t>
            </a:r>
            <a:endParaRPr lang="ko-KR" altLang="en-US" sz="6000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6713D-5743-C7AD-3FFE-C84F4997A194}"/>
              </a:ext>
            </a:extLst>
          </p:cNvPr>
          <p:cNvSpPr txBox="1"/>
          <p:nvPr/>
        </p:nvSpPr>
        <p:spPr>
          <a:xfrm>
            <a:off x="952215" y="5992941"/>
            <a:ext cx="1640495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04 </a:t>
            </a:r>
            <a:r>
              <a:rPr lang="en-US" altLang="ko-KR" sz="6000" dirty="0">
                <a:latin typeface="Aptos" panose="020B0004020202020204" pitchFamily="34" charset="0"/>
                <a:ea typeface="굴림체" panose="020B0609000101010101" pitchFamily="49" charset="-127"/>
              </a:rPr>
              <a:t>Persistent Homology</a:t>
            </a:r>
            <a:endParaRPr lang="ko-KR" altLang="en-US" sz="60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B76C49-87C7-B72E-BF9F-0BC12776295B}"/>
              </a:ext>
            </a:extLst>
          </p:cNvPr>
          <p:cNvSpPr txBox="1"/>
          <p:nvPr/>
        </p:nvSpPr>
        <p:spPr>
          <a:xfrm>
            <a:off x="932978" y="1409700"/>
            <a:ext cx="1640496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01 </a:t>
            </a:r>
            <a:r>
              <a:rPr lang="en-US" altLang="ko-KR" sz="6000" dirty="0">
                <a:latin typeface="Aptos" panose="020B0004020202020204" pitchFamily="34" charset="0"/>
                <a:ea typeface="굴림체" panose="020B0609000101010101" pitchFamily="49" charset="-127"/>
              </a:rPr>
              <a:t>Motivation</a:t>
            </a:r>
            <a:r>
              <a:rPr lang="en-US" altLang="ko-KR" sz="60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ko-KR" altLang="en-US" sz="60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5114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FD43BA-3234-DD74-F2F8-0D7F1F933252}"/>
              </a:ext>
            </a:extLst>
          </p:cNvPr>
          <p:cNvSpPr txBox="1"/>
          <p:nvPr/>
        </p:nvSpPr>
        <p:spPr>
          <a:xfrm>
            <a:off x="932978" y="421635"/>
            <a:ext cx="4705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03 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Homology 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2A1E75-54BC-6E40-C2D1-F40BC699FA99}"/>
              </a:ext>
            </a:extLst>
          </p:cNvPr>
          <p:cNvSpPr txBox="1"/>
          <p:nvPr/>
        </p:nvSpPr>
        <p:spPr>
          <a:xfrm>
            <a:off x="932977" y="1181100"/>
            <a:ext cx="5848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•</a:t>
            </a:r>
            <a:r>
              <a:rPr lang="en-US" altLang="ko-KR" sz="3200" b="1" dirty="0">
                <a:latin typeface="Aptos" panose="020B0004020202020204" pitchFamily="34" charset="0"/>
                <a:ea typeface="굴림체" panose="020B0609000101010101" pitchFamily="49" charset="-127"/>
              </a:rPr>
              <a:t>Def) Chain Module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87B685-8FA0-4522-582C-44CF3781E7F9}"/>
              </a:ext>
            </a:extLst>
          </p:cNvPr>
          <p:cNvSpPr txBox="1"/>
          <p:nvPr/>
        </p:nvSpPr>
        <p:spPr>
          <a:xfrm>
            <a:off x="1502546" y="1901512"/>
            <a:ext cx="581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Let simplicial complex K be given.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AB546E-6704-1DB6-586C-7AD7E5E83452}"/>
              </a:ext>
            </a:extLst>
          </p:cNvPr>
          <p:cNvSpPr txBox="1"/>
          <p:nvPr/>
        </p:nvSpPr>
        <p:spPr>
          <a:xfrm>
            <a:off x="1502546" y="2560369"/>
            <a:ext cx="3679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Let + : 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병렬배치</a:t>
            </a:r>
            <a:endParaRPr lang="en-US" altLang="ko-KR" sz="2800" b="1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E2B34B-F5FA-E608-80AA-0AFC40558630}"/>
                  </a:ext>
                </a:extLst>
              </p:cNvPr>
              <p:cNvSpPr txBox="1"/>
              <p:nvPr/>
            </p:nvSpPr>
            <p:spPr>
              <a:xfrm>
                <a:off x="1502546" y="3219226"/>
                <a:ext cx="55078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: r-simplex</a:t>
                </a:r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들의 집합</a:t>
                </a:r>
                <a:endParaRPr lang="en-US" altLang="ko-KR" sz="2800" b="1" dirty="0">
                  <a:latin typeface="Aptos" panose="020B0004020202020204" pitchFamily="34" charset="0"/>
                  <a:ea typeface="굴림체" panose="020B0609000101010101" pitchFamily="49" charset="-127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E2B34B-F5FA-E608-80AA-0AFC40558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546" y="3219226"/>
                <a:ext cx="5507854" cy="523220"/>
              </a:xfrm>
              <a:prstGeom prst="rect">
                <a:avLst/>
              </a:prstGeom>
              <a:blipFill>
                <a:blip r:embed="rId3"/>
                <a:stretch>
                  <a:fillRect l="-2212" t="-17442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F6E7CD-B59E-D765-2F48-61DCEC5D4ABE}"/>
                  </a:ext>
                </a:extLst>
              </p:cNvPr>
              <p:cNvSpPr txBox="1"/>
              <p:nvPr/>
            </p:nvSpPr>
            <p:spPr>
              <a:xfrm>
                <a:off x="1502546" y="3878083"/>
                <a:ext cx="1509269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𝑪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𝒓</m:t>
                        </m:r>
                      </m:sub>
                    </m:sSub>
                    <m:d>
                      <m:d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d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𝑲</m:t>
                        </m:r>
                      </m:e>
                    </m:d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ko-KR" sz="28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+ </m:t>
                        </m:r>
                        <m:r>
                          <a:rPr lang="en-US" altLang="ko-KR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  <m:r>
                          <a:rPr lang="en-US" altLang="ko-KR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+</m:t>
                        </m:r>
                        <m:sSub>
                          <m:sSub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𝒏</m:t>
                            </m:r>
                          </m:sub>
                        </m:s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  : </m:t>
                        </m:r>
                        <m:sSub>
                          <m:sSub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,  </m:t>
                        </m:r>
                        <m:sSub>
                          <m:sSub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</a:rPr>
                              <m:t>𝛴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b>
                        </m:s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  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𝒇𝒐𝒓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 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𝒂𝒍𝒍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 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𝒊</m:t>
                        </m:r>
                      </m:e>
                    </m:d>
                  </m:oMath>
                </a14:m>
                <a:endParaRPr lang="en-US" altLang="ko-KR" sz="2800" b="1" dirty="0">
                  <a:latin typeface="Aptos" panose="020B0004020202020204" pitchFamily="34" charset="0"/>
                  <a:ea typeface="굴림체" panose="020B0609000101010101" pitchFamily="49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F6E7CD-B59E-D765-2F48-61DCEC5D4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546" y="3878083"/>
                <a:ext cx="15092698" cy="523220"/>
              </a:xfrm>
              <a:prstGeom prst="rect">
                <a:avLst/>
              </a:prstGeom>
              <a:blipFill>
                <a:blip r:embed="rId4"/>
                <a:stretch>
                  <a:fillRect l="-808"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AE8F70-8A2A-0A74-612C-38644B5F00F5}"/>
                  </a:ext>
                </a:extLst>
              </p:cNvPr>
              <p:cNvSpPr txBox="1"/>
              <p:nvPr/>
            </p:nvSpPr>
            <p:spPr>
              <a:xfrm>
                <a:off x="2057400" y="4392831"/>
                <a:ext cx="90892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를 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basis</a:t>
                </a:r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로 하고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𝑭</m:t>
                        </m:r>
                      </m:e>
                      <m:sub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1" i="1" dirty="0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ko-KR" sz="24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을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계수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(filed)</a:t>
                </a:r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로 하는 </a:t>
                </a:r>
                <a:r>
                  <a:rPr lang="en-US" altLang="ko-KR" sz="2400" b="1" u="sng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Vector Space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!!)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5AE8F70-8A2A-0A74-612C-38644B5F0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4392831"/>
                <a:ext cx="9089254" cy="461665"/>
              </a:xfrm>
              <a:prstGeom prst="rect">
                <a:avLst/>
              </a:prstGeom>
              <a:blipFill>
                <a:blip r:embed="rId5"/>
                <a:stretch>
                  <a:fillRect l="-1073" t="-17333" r="-2616" b="-3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9E9B04-1AF7-4670-6312-295457EA5C29}"/>
                  </a:ext>
                </a:extLst>
              </p:cNvPr>
              <p:cNvSpPr txBox="1"/>
              <p:nvPr/>
            </p:nvSpPr>
            <p:spPr>
              <a:xfrm>
                <a:off x="1502545" y="4992145"/>
                <a:ext cx="1410406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We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𝑪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𝒓</m:t>
                        </m:r>
                      </m:sub>
                    </m:sSub>
                    <m:d>
                      <m:d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d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𝑲</m:t>
                        </m:r>
                      </m:e>
                    </m:d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is r-</a:t>
                </a:r>
                <a:r>
                  <a:rPr lang="en-US" altLang="ko-KR" sz="2800" b="1" dirty="0" err="1">
                    <a:latin typeface="Aptos" panose="020B0004020202020204" pitchFamily="34" charset="0"/>
                    <a:ea typeface="굴림체" panose="020B0609000101010101" pitchFamily="49" charset="-127"/>
                  </a:rPr>
                  <a:t>th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chain module of K and the sequence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𝑪</m:t>
                        </m:r>
                      </m:e>
                      <m: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𝒓</m:t>
                        </m:r>
                      </m:sub>
                    </m:sSub>
                    <m:d>
                      <m:d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d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𝑲</m:t>
                        </m:r>
                      </m:e>
                    </m:d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is chain complex. 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D9E9B04-1AF7-4670-6312-295457EA5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545" y="4992145"/>
                <a:ext cx="14104065" cy="523220"/>
              </a:xfrm>
              <a:prstGeom prst="rect">
                <a:avLst/>
              </a:prstGeom>
              <a:blipFill>
                <a:blip r:embed="rId6"/>
                <a:stretch>
                  <a:fillRect l="-864" t="-12791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그림 19">
            <a:extLst>
              <a:ext uri="{FF2B5EF4-FFF2-40B4-BE49-F238E27FC236}">
                <a16:creationId xmlns:a16="http://schemas.microsoft.com/office/drawing/2014/main" id="{D4F27D90-6639-C6C1-9260-890BD9574C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546" y="5712558"/>
            <a:ext cx="3928412" cy="358344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AB8E6D0-F1CF-849E-A75F-3D21D1F6D6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3243" y="1445916"/>
            <a:ext cx="1405730" cy="170549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0179988-22D1-3BB9-E336-886416D3C4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8400" y="1429411"/>
            <a:ext cx="1738211" cy="17219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0665E3-A20E-63E2-D4AA-7FDAA5D30411}"/>
                  </a:ext>
                </a:extLst>
              </p:cNvPr>
              <p:cNvSpPr txBox="1"/>
              <p:nvPr/>
            </p:nvSpPr>
            <p:spPr>
              <a:xfrm>
                <a:off x="5791200" y="5912035"/>
                <a:ext cx="914400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K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</m:oMath>
                </a14:m>
                <a:endParaRPr lang="en-US" altLang="ko-KR" sz="2800" b="1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S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28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  <m: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28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28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altLang="ko-KR" sz="2800" b="1" i="1" dirty="0" smtClean="0">
                            <a:latin typeface="Cambria Math" panose="02040503050406030204" pitchFamily="18" charset="0"/>
                          </a:rPr>
                          <m:t>, 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28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altLang="ko-KR" sz="28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28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altLang="ko-KR" sz="28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28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altLang="ko-KR" sz="2800" b="1" i="1" dirty="0" smtClean="0">
                            <a:latin typeface="Cambria Math" panose="02040503050406030204" pitchFamily="18" charset="0"/>
                          </a:rPr>
                          <m:t>, 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28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altLang="ko-KR" sz="28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ko-KR" sz="2800" b="1" dirty="0">
                  <a:latin typeface="Aptos" panose="020B0004020202020204" pitchFamily="34" charset="0"/>
                  <a:ea typeface="굴림체" panose="020B0609000101010101" pitchFamily="49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A0665E3-A20E-63E2-D4AA-7FDAA5D30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5912035"/>
                <a:ext cx="9144000" cy="954107"/>
              </a:xfrm>
              <a:prstGeom prst="rect">
                <a:avLst/>
              </a:prstGeom>
              <a:blipFill>
                <a:blip r:embed="rId10"/>
                <a:stretch>
                  <a:fillRect l="-1333" t="-7051" b="-173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755C0D-EA73-F1F8-5AEC-9C08839D93A9}"/>
                  </a:ext>
                </a:extLst>
              </p:cNvPr>
              <p:cNvSpPr txBox="1"/>
              <p:nvPr/>
            </p:nvSpPr>
            <p:spPr>
              <a:xfrm>
                <a:off x="5791200" y="7128672"/>
                <a:ext cx="9144000" cy="1438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(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𝑲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)</m:t>
                    </m:r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2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28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 i="1" dirty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  <m:r>
                          <a:rPr lang="en-US" altLang="ko-KR" sz="28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28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 i="1" dirty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altLang="ko-KR" sz="2800" b="1" i="1" dirty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28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 i="1" dirty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e>
                    </m:d>
                  </m:oMath>
                </a14:m>
                <a:endParaRPr lang="en-US" altLang="ko-KR" sz="2800" b="1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𝟏</m:t>
                        </m:r>
                      </m:sub>
                    </m:sSub>
                    <m:r>
                      <a:rPr lang="en-US" altLang="ko-KR" sz="28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(</m:t>
                    </m:r>
                    <m:r>
                      <a:rPr lang="en-US" altLang="ko-KR" sz="28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𝑲</m:t>
                    </m:r>
                    <m:r>
                      <a:rPr lang="en-US" altLang="ko-KR" sz="28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)</m:t>
                    </m:r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28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  <m:r>
                          <a:rPr lang="en-US" altLang="ko-KR" sz="28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28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altLang="ko-KR" sz="2800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28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altLang="ko-KR" sz="28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ko-KR" sz="2800" b="1" dirty="0">
                  <a:latin typeface="Aptos" panose="020B0004020202020204" pitchFamily="34" charset="0"/>
                  <a:ea typeface="굴림체" panose="020B0609000101010101" pitchFamily="49" charset="-127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𝟐</m:t>
                        </m:r>
                      </m:sub>
                    </m:sSub>
                    <m:r>
                      <a:rPr lang="en-US" altLang="ko-KR" sz="28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(</m:t>
                    </m:r>
                    <m:r>
                      <a:rPr lang="en-US" altLang="ko-KR" sz="28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𝑲</m:t>
                    </m:r>
                    <m:r>
                      <a:rPr lang="en-US" altLang="ko-KR" sz="28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)</m:t>
                    </m:r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ko-KR" sz="2800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  <m:r>
                          <a:rPr lang="en-US" altLang="ko-KR" sz="28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endParaRPr lang="en-US" altLang="ko-KR" sz="2800" b="1" dirty="0">
                  <a:latin typeface="Aptos" panose="020B0004020202020204" pitchFamily="34" charset="0"/>
                  <a:ea typeface="굴림체" panose="020B0609000101010101" pitchFamily="49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755C0D-EA73-F1F8-5AEC-9C08839D9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7128672"/>
                <a:ext cx="9144000" cy="1438342"/>
              </a:xfrm>
              <a:prstGeom prst="rect">
                <a:avLst/>
              </a:prstGeom>
              <a:blipFill>
                <a:blip r:embed="rId11"/>
                <a:stretch>
                  <a:fillRect t="-1695" b="-110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41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18" grpId="0"/>
      <p:bldP spid="19" grpId="0"/>
      <p:bldP spid="25" grpId="0"/>
      <p:bldP spid="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FD43BA-3234-DD74-F2F8-0D7F1F933252}"/>
              </a:ext>
            </a:extLst>
          </p:cNvPr>
          <p:cNvSpPr txBox="1"/>
          <p:nvPr/>
        </p:nvSpPr>
        <p:spPr>
          <a:xfrm>
            <a:off x="932978" y="421635"/>
            <a:ext cx="4705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03 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Homology 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2A1E75-54BC-6E40-C2D1-F40BC699FA99}"/>
              </a:ext>
            </a:extLst>
          </p:cNvPr>
          <p:cNvSpPr txBox="1"/>
          <p:nvPr/>
        </p:nvSpPr>
        <p:spPr>
          <a:xfrm>
            <a:off x="932977" y="1181100"/>
            <a:ext cx="5848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•</a:t>
            </a:r>
            <a:r>
              <a:rPr lang="en-US" altLang="ko-KR" sz="3200" b="1" dirty="0">
                <a:latin typeface="Aptos" panose="020B0004020202020204" pitchFamily="34" charset="0"/>
                <a:ea typeface="굴림체" panose="020B0609000101010101" pitchFamily="49" charset="-127"/>
              </a:rPr>
              <a:t>Def) Chain Module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87B685-8FA0-4522-582C-44CF3781E7F9}"/>
                  </a:ext>
                </a:extLst>
              </p:cNvPr>
              <p:cNvSpPr txBox="1"/>
              <p:nvPr/>
            </p:nvSpPr>
            <p:spPr>
              <a:xfrm>
                <a:off x="1510686" y="8157091"/>
                <a:ext cx="154967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위 정리에 따라서 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Chain Module</a:t>
                </a:r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의 기저가 되는 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K-Simplex</a:t>
                </a:r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를 어디로 대응시켜 줄지만 정하면 선형변환 정의 가능  </a:t>
                </a:r>
                <a:endParaRPr lang="en-US" altLang="ko-KR" sz="2400" b="1" dirty="0">
                  <a:latin typeface="Aptos" panose="020B0004020202020204" pitchFamily="34" charset="0"/>
                  <a:ea typeface="굴림체" panose="020B0609000101010101" pitchFamily="49" charset="-127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87B685-8FA0-4522-582C-44CF3781E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686" y="8157091"/>
                <a:ext cx="15496712" cy="461665"/>
              </a:xfrm>
              <a:prstGeom prst="rect">
                <a:avLst/>
              </a:prstGeom>
              <a:blipFill>
                <a:blip r:embed="rId3"/>
                <a:stretch>
                  <a:fillRect l="-79" t="-17105" b="-30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AB546E-6704-1DB6-586C-7AD7E5E83452}"/>
                  </a:ext>
                </a:extLst>
              </p:cNvPr>
              <p:cNvSpPr txBox="1"/>
              <p:nvPr/>
            </p:nvSpPr>
            <p:spPr>
              <a:xfrm>
                <a:off x="1502546" y="2543200"/>
                <a:ext cx="156424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Simplicial Complex</a:t>
                </a:r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의 꼭짓점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, </a:t>
                </a:r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변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, </a:t>
                </a:r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면을 따로 떼어서 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Vector Space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𝑪</m:t>
                        </m:r>
                      </m:e>
                      <m:sub>
                        <m:r>
                          <a:rPr lang="en-US" altLang="ko-KR" sz="28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ko-KR" sz="28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(</m:t>
                    </m:r>
                    <m:r>
                      <a:rPr lang="en-US" altLang="ko-KR" sz="28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𝑲</m:t>
                    </m:r>
                    <m:r>
                      <a:rPr lang="en-US" altLang="ko-KR" sz="28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)</m:t>
                    </m:r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,</a:t>
                </a:r>
                <a:r>
                  <a:rPr lang="en-US" altLang="ko-KR" sz="2800" b="1" dirty="0">
                    <a:ea typeface="굴림체" panose="020B0609000101010101" pitchFamily="49" charset="-127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𝑪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𝟏</m:t>
                        </m:r>
                      </m:sub>
                    </m:sSub>
                    <m:r>
                      <a:rPr lang="en-US" altLang="ko-KR" sz="28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(</m:t>
                    </m:r>
                    <m:r>
                      <a:rPr lang="en-US" altLang="ko-KR" sz="28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𝑲</m:t>
                    </m:r>
                    <m:r>
                      <a:rPr lang="en-US" altLang="ko-KR" sz="28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)</m:t>
                    </m:r>
                  </m:oMath>
                </a14:m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𝑪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𝟐</m:t>
                        </m:r>
                      </m:sub>
                    </m:sSub>
                    <m:d>
                      <m:dPr>
                        <m:ctrlPr>
                          <a:rPr lang="en-US" altLang="ko-KR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𝑲</m:t>
                        </m:r>
                      </m:e>
                    </m:d>
                  </m:oMath>
                </a14:m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를 만듦 </a:t>
                </a:r>
                <a:endParaRPr lang="en-US" altLang="ko-KR" sz="2800" b="1" dirty="0">
                  <a:latin typeface="Aptos" panose="020B0004020202020204" pitchFamily="34" charset="0"/>
                  <a:ea typeface="굴림체" panose="020B0609000101010101" pitchFamily="49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AB546E-6704-1DB6-586C-7AD7E5E83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546" y="2543200"/>
                <a:ext cx="15642454" cy="523220"/>
              </a:xfrm>
              <a:prstGeom prst="rect">
                <a:avLst/>
              </a:prstGeom>
              <a:blipFill>
                <a:blip r:embed="rId4"/>
                <a:stretch>
                  <a:fillRect l="-779" t="-17442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CF54B72-F3C2-B3D0-79EF-6F8DD0C0989C}"/>
              </a:ext>
            </a:extLst>
          </p:cNvPr>
          <p:cNvSpPr txBox="1"/>
          <p:nvPr/>
        </p:nvSpPr>
        <p:spPr>
          <a:xfrm>
            <a:off x="947775" y="3362278"/>
            <a:ext cx="2343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•</a:t>
            </a:r>
            <a:r>
              <a:rPr lang="en-US" altLang="ko-KR" sz="3200" b="1" dirty="0">
                <a:latin typeface="Aptos" panose="020B0004020202020204" pitchFamily="34" charset="0"/>
                <a:ea typeface="굴림체" panose="020B0609000101010101" pitchFamily="49" charset="-127"/>
              </a:rPr>
              <a:t>Notation) 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F161C5-08F7-58C1-67C6-FD3F3E477A1C}"/>
                  </a:ext>
                </a:extLst>
              </p:cNvPr>
              <p:cNvSpPr txBox="1"/>
              <p:nvPr/>
            </p:nvSpPr>
            <p:spPr>
              <a:xfrm>
                <a:off x="1517344" y="4125866"/>
                <a:ext cx="134326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K-simplex </a:t>
                </a:r>
                <a14:m>
                  <m:oMath xmlns:m="http://schemas.openxmlformats.org/officeDocument/2006/math">
                    <m:r>
                      <a:rPr lang="ko-KR" altLang="en-US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𝝈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(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ko-KR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가 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k+1</a:t>
                </a:r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개의 꼭짓점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𝒗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𝟎</m:t>
                        </m:r>
                      </m:sub>
                    </m:sSub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,</m:t>
                    </m:r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𝒗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𝟏</m:t>
                        </m:r>
                      </m:sub>
                    </m:sSub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,</m:t>
                    </m:r>
                    <m:r>
                      <a:rPr lang="en-US" altLang="ko-KR" sz="2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∙∙∙</m:t>
                    </m:r>
                    <m:r>
                      <a:rPr lang="en-US" altLang="ko-KR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𝒗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에 의해 결정된다고 하자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.</a:t>
                </a:r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:endParaRPr lang="en-US" altLang="ko-KR" sz="2800" b="1" dirty="0">
                  <a:latin typeface="Aptos" panose="020B0004020202020204" pitchFamily="34" charset="0"/>
                  <a:ea typeface="굴림체" panose="020B0609000101010101" pitchFamily="49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F161C5-08F7-58C1-67C6-FD3F3E477A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44" y="4125866"/>
                <a:ext cx="13432654" cy="523220"/>
              </a:xfrm>
              <a:prstGeom prst="rect">
                <a:avLst/>
              </a:prstGeom>
              <a:blipFill>
                <a:blip r:embed="rId5"/>
                <a:stretch>
                  <a:fillRect l="-953" t="-1860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321BA5-7D76-EC40-0CFF-51FD01546471}"/>
                  </a:ext>
                </a:extLst>
              </p:cNvPr>
              <p:cNvSpPr txBox="1"/>
              <p:nvPr/>
            </p:nvSpPr>
            <p:spPr>
              <a:xfrm>
                <a:off x="1517344" y="4789271"/>
                <a:ext cx="1343265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이 경우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𝝈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=[</m:t>
                    </m:r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𝒗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𝟎</m:t>
                        </m:r>
                      </m:sub>
                    </m:sSub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,</m:t>
                    </m:r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𝒗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𝟏</m:t>
                        </m:r>
                      </m:sub>
                    </m:sSub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,</m:t>
                    </m:r>
                    <m:r>
                      <a:rPr lang="en-US" altLang="ko-KR" sz="2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∙∙∙</m:t>
                    </m:r>
                    <m:r>
                      <a:rPr lang="en-US" altLang="ko-KR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𝒗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𝒌</m:t>
                        </m:r>
                      </m:sub>
                    </m:sSub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]</m:t>
                    </m:r>
                  </m:oMath>
                </a14:m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로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표기한다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321BA5-7D76-EC40-0CFF-51FD01546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344" y="4789271"/>
                <a:ext cx="13432654" cy="523220"/>
              </a:xfrm>
              <a:prstGeom prst="rect">
                <a:avLst/>
              </a:prstGeom>
              <a:blipFill>
                <a:blip r:embed="rId6"/>
                <a:stretch>
                  <a:fillRect l="-953" t="-18824" b="-341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CD15C-B599-DDAF-005A-A63D3E1FA864}"/>
                  </a:ext>
                </a:extLst>
              </p:cNvPr>
              <p:cNvSpPr txBox="1"/>
              <p:nvPr/>
            </p:nvSpPr>
            <p:spPr>
              <a:xfrm>
                <a:off x="1522522" y="5482638"/>
                <a:ext cx="141132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𝝈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=[</m:t>
                    </m:r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𝒗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𝟎</m:t>
                        </m:r>
                      </m:sub>
                    </m:sSub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,</m:t>
                    </m:r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𝒗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𝟏</m:t>
                        </m:r>
                      </m:sub>
                    </m:sSub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,</m:t>
                    </m:r>
                    <m:r>
                      <a:rPr lang="en-US" altLang="ko-KR" sz="2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∙∙∙</m:t>
                    </m:r>
                    <m:r>
                      <a:rPr lang="en-US" altLang="ko-KR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𝒗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𝒌</m:t>
                        </m:r>
                      </m:sub>
                    </m:sSub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]</m:t>
                    </m:r>
                  </m:oMath>
                </a14:m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에서 꼭짓점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𝒗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를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제거해 만든 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(k-1) simplex</a:t>
                </a:r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는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,</m:t>
                        </m:r>
                        <m:r>
                          <a:rPr lang="en-US" altLang="ko-KR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</m:t>
                        </m:r>
                        <m:r>
                          <a:rPr lang="en-US" altLang="ko-KR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800" b="1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ko-KR" sz="28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R" sz="2800" b="1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∙∙∙,</m:t>
                            </m:r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𝒌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라 하자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.</a:t>
                </a:r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 </a:t>
                </a:r>
                <a:endParaRPr lang="en-US" altLang="ko-KR" sz="2800" b="1" dirty="0">
                  <a:latin typeface="Aptos" panose="020B0004020202020204" pitchFamily="34" charset="0"/>
                  <a:ea typeface="굴림체" panose="020B0609000101010101" pitchFamily="49" charset="-127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CD15C-B599-DDAF-005A-A63D3E1FA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2522" y="5482638"/>
                <a:ext cx="14113275" cy="523220"/>
              </a:xfrm>
              <a:prstGeom prst="rect">
                <a:avLst/>
              </a:prstGeom>
              <a:blipFill>
                <a:blip r:embed="rId7"/>
                <a:stretch>
                  <a:fillRect t="-17442" r="-605" b="-325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64F65D7-53AD-0AD6-5468-B9E4C29CC531}"/>
              </a:ext>
            </a:extLst>
          </p:cNvPr>
          <p:cNvSpPr txBox="1"/>
          <p:nvPr/>
        </p:nvSpPr>
        <p:spPr>
          <a:xfrm>
            <a:off x="967752" y="6336190"/>
            <a:ext cx="6743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•</a:t>
            </a:r>
            <a:r>
              <a:rPr lang="en-US" altLang="ko-KR" sz="3200" b="1" dirty="0" err="1">
                <a:latin typeface="Aptos" panose="020B0004020202020204" pitchFamily="34" charset="0"/>
                <a:ea typeface="굴림체" panose="020B0609000101010101" pitchFamily="49" charset="-127"/>
              </a:rPr>
              <a:t>Thm</a:t>
            </a:r>
            <a:r>
              <a:rPr lang="en-US" altLang="ko-KR" sz="3200" b="1" dirty="0">
                <a:latin typeface="Aptos" panose="020B0004020202020204" pitchFamily="34" charset="0"/>
                <a:ea typeface="굴림체" panose="020B0609000101010101" pitchFamily="49" charset="-127"/>
              </a:rPr>
              <a:t>) Linear Extension Theorem 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D09003-878C-3BA6-4CD0-7299DCFC2281}"/>
                  </a:ext>
                </a:extLst>
              </p:cNvPr>
              <p:cNvSpPr txBox="1"/>
              <p:nvPr/>
            </p:nvSpPr>
            <p:spPr>
              <a:xfrm>
                <a:off x="1510686" y="7056602"/>
                <a:ext cx="1584205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Let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2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,</m:t>
                        </m:r>
                        <m:r>
                          <a:rPr lang="en-US" altLang="ko-KR" sz="2800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28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∙∙∙,</m:t>
                            </m:r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be the basis of Vector Space V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28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,</m:t>
                        </m:r>
                        <m:r>
                          <a:rPr lang="en-US" altLang="ko-KR" sz="2800" b="1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∙∙∙,</m:t>
                            </m:r>
                            <m:r>
                              <a:rPr lang="en-US" altLang="ko-KR" sz="2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be the element of W.</a:t>
                </a:r>
              </a:p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Then </a:t>
                </a:r>
                <a14:m>
                  <m:oMath xmlns:m="http://schemas.openxmlformats.org/officeDocument/2006/math"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∃!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𝑾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𝒔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=</m:t>
                    </m:r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𝒘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for all </a:t>
                </a:r>
                <a:r>
                  <a:rPr lang="en-US" altLang="ko-KR" sz="2800" b="1" dirty="0" err="1">
                    <a:latin typeface="Aptos" panose="020B0004020202020204" pitchFamily="34" charset="0"/>
                    <a:ea typeface="굴림체" panose="020B0609000101010101" pitchFamily="49" charset="-127"/>
                  </a:rPr>
                  <a:t>i</a:t>
                </a:r>
                <a:endParaRPr lang="en-US" altLang="ko-KR" sz="2800" b="1" dirty="0">
                  <a:latin typeface="Aptos" panose="020B0004020202020204" pitchFamily="34" charset="0"/>
                  <a:ea typeface="굴림체" panose="020B0609000101010101" pitchFamily="49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FD09003-878C-3BA6-4CD0-7299DCFC22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686" y="7056602"/>
                <a:ext cx="15842052" cy="954107"/>
              </a:xfrm>
              <a:prstGeom prst="rect">
                <a:avLst/>
              </a:prstGeom>
              <a:blipFill>
                <a:blip r:embed="rId8"/>
                <a:stretch>
                  <a:fillRect l="-808" t="-7051" b="-173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75D01F1-2CC7-EC98-660C-7CFB9365D5C7}"/>
              </a:ext>
            </a:extLst>
          </p:cNvPr>
          <p:cNvSpPr txBox="1"/>
          <p:nvPr/>
        </p:nvSpPr>
        <p:spPr>
          <a:xfrm>
            <a:off x="1502546" y="1995676"/>
            <a:ext cx="1343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우리는 지금 기하학적 구조에 선형대수라는 도구를 이용하려고 준비중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..!!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 </a:t>
            </a:r>
            <a:endParaRPr lang="en-US" altLang="ko-KR" sz="2800" b="1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A18661-8FDB-C570-A0D4-7DE01A4AF316}"/>
                  </a:ext>
                </a:extLst>
              </p:cNvPr>
              <p:cNvSpPr txBox="1"/>
              <p:nvPr/>
            </p:nvSpPr>
            <p:spPr>
              <a:xfrm>
                <a:off x="1510686" y="8753671"/>
                <a:ext cx="154967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</m:oMath>
                </a14:m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수학자들은 높은 차원의 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simplex</a:t>
                </a:r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가 낮은 차원의 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simplex</a:t>
                </a:r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로 둘러싸여 있다는 점에 주목했음</a:t>
                </a:r>
                <a:endParaRPr lang="en-US" altLang="ko-KR" sz="2400" b="1" dirty="0">
                  <a:latin typeface="Aptos" panose="020B0004020202020204" pitchFamily="34" charset="0"/>
                  <a:ea typeface="굴림체" panose="020B0609000101010101" pitchFamily="49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FA18661-8FDB-C570-A0D4-7DE01A4AF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0686" y="8753671"/>
                <a:ext cx="15496712" cy="461665"/>
              </a:xfrm>
              <a:prstGeom prst="rect">
                <a:avLst/>
              </a:prstGeom>
              <a:blipFill>
                <a:blip r:embed="rId9"/>
                <a:stretch>
                  <a:fillRect l="-79" t="-17105" b="-30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439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/>
      <p:bldP spid="7" grpId="0"/>
      <p:bldP spid="9" grpId="0"/>
      <p:bldP spid="10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FD43BA-3234-DD74-F2F8-0D7F1F933252}"/>
              </a:ext>
            </a:extLst>
          </p:cNvPr>
          <p:cNvSpPr txBox="1"/>
          <p:nvPr/>
        </p:nvSpPr>
        <p:spPr>
          <a:xfrm>
            <a:off x="932978" y="421635"/>
            <a:ext cx="4705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03 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Homology 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2A1E75-54BC-6E40-C2D1-F40BC699FA99}"/>
              </a:ext>
            </a:extLst>
          </p:cNvPr>
          <p:cNvSpPr txBox="1"/>
          <p:nvPr/>
        </p:nvSpPr>
        <p:spPr>
          <a:xfrm>
            <a:off x="1085376" y="3665397"/>
            <a:ext cx="5848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•</a:t>
            </a:r>
            <a:r>
              <a:rPr lang="en-US" altLang="ko-KR" sz="3200" b="1" dirty="0">
                <a:latin typeface="Aptos" panose="020B0004020202020204" pitchFamily="34" charset="0"/>
                <a:ea typeface="굴림체" panose="020B0609000101010101" pitchFamily="49" charset="-127"/>
              </a:rPr>
              <a:t>Ex)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AB546E-6704-1DB6-586C-7AD7E5E83452}"/>
                  </a:ext>
                </a:extLst>
              </p:cNvPr>
              <p:cNvSpPr txBox="1"/>
              <p:nvPr/>
            </p:nvSpPr>
            <p:spPr>
              <a:xfrm>
                <a:off x="1499587" y="2472663"/>
                <a:ext cx="15642454" cy="989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Let define Boundary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𝝏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𝒌</m:t>
                        </m:r>
                      </m:sub>
                    </m:sSub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 :</m:t>
                    </m:r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𝑪</m:t>
                        </m:r>
                      </m:e>
                      <m: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𝑪</m:t>
                        </m:r>
                      </m:e>
                      <m: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𝒌</m:t>
                        </m:r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−</m:t>
                        </m:r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as</a:t>
                </a:r>
              </a:p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  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𝝏</m:t>
                        </m:r>
                      </m:e>
                      <m: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𝒌</m:t>
                        </m:r>
                      </m:sub>
                    </m:sSub>
                    <m:r>
                      <m:rPr>
                        <m:nor/>
                      </m:rPr>
                      <a:rPr lang="en-US" altLang="ko-KR" sz="2800" b="1" dirty="0">
                        <a:latin typeface="Aptos" panose="020B0004020202020204" pitchFamily="34" charset="0"/>
                        <a:ea typeface="굴림체" panose="020B0609000101010101" pitchFamily="49" charset="-127"/>
                      </a:rPr>
                      <m:t>(</m:t>
                    </m:r>
                    <m:r>
                      <a:rPr lang="ko-KR" altLang="en-US" sz="28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𝝈</m:t>
                    </m:r>
                    <m:r>
                      <m:rPr>
                        <m:nor/>
                      </m:rPr>
                      <a:rPr lang="en-US" altLang="ko-KR" sz="2800" b="1" dirty="0">
                        <a:latin typeface="Aptos" panose="020B0004020202020204" pitchFamily="34" charset="0"/>
                        <a:ea typeface="굴림체" panose="020B0609000101010101" pitchFamily="49" charset="-127"/>
                      </a:rPr>
                      <m:t>) =</m:t>
                    </m:r>
                    <m:r>
                      <m:rPr>
                        <m:nor/>
                      </m:rPr>
                      <a:rPr lang="en-US" altLang="ko-KR" sz="2800" b="1" i="0" dirty="0" smtClean="0">
                        <a:latin typeface="Aptos" panose="020B0004020202020204" pitchFamily="34" charset="0"/>
                        <a:ea typeface="굴림체" panose="020B0609000101010101" pitchFamily="49" charset="-127"/>
                      </a:rPr>
                      <m:t> 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en-US" altLang="ko-KR" sz="2800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ko-KR" sz="2800" b="1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sz="2800" b="1" i="0" dirty="0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ko-KR" sz="2800" b="1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2800" b="1" i="1">
                                    <a:latin typeface="Cambria Math" panose="02040503050406030204" pitchFamily="18" charset="0"/>
                                    <a:ea typeface="굴림체" panose="020B0609000101010101" pitchFamily="49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b="1" i="1">
                                    <a:latin typeface="Cambria Math" panose="02040503050406030204" pitchFamily="18" charset="0"/>
                                    <a:ea typeface="굴림체" panose="020B0609000101010101" pitchFamily="49" charset="-127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altLang="ko-KR" sz="2800" b="1" i="1">
                                    <a:latin typeface="Cambria Math" panose="02040503050406030204" pitchFamily="18" charset="0"/>
                                    <a:ea typeface="굴림체" panose="020B0609000101010101" pitchFamily="49" charset="-127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800" b="1" i="1">
                                    <a:latin typeface="Cambria Math" panose="02040503050406030204" pitchFamily="18" charset="0"/>
                                    <a:ea typeface="굴림체" panose="020B0609000101010101" pitchFamily="49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b="1" i="1">
                                    <a:latin typeface="Cambria Math" panose="02040503050406030204" pitchFamily="18" charset="0"/>
                                    <a:ea typeface="굴림체" panose="020B0609000101010101" pitchFamily="49" charset="-127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altLang="ko-KR" sz="2800" b="1" i="1">
                                    <a:latin typeface="Cambria Math" panose="02040503050406030204" pitchFamily="18" charset="0"/>
                                    <a:ea typeface="굴림체" panose="020B0609000101010101" pitchFamily="49" charset="-127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,</m:t>
                            </m:r>
                            <m:r>
                              <a:rPr lang="en-US" altLang="ko-KR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∙∙∙,</m:t>
                            </m:r>
                            <m:sSub>
                              <m:sSubPr>
                                <m:ctrlPr>
                                  <a:rPr lang="en-US" altLang="ko-KR" sz="2800" b="1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sz="2800" b="1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sz="2800" b="1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sz="2800" b="1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ko-KR" sz="2800" b="1" i="1">
                                    <a:latin typeface="Cambria Math" panose="02040503050406030204" pitchFamily="18" charset="0"/>
                                    <a:ea typeface="굴림체" panose="020B0609000101010101" pitchFamily="49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∙∙∙,</m:t>
                                </m:r>
                                <m:r>
                                  <a:rPr lang="en-US" altLang="ko-KR" sz="2800" b="1" i="1">
                                    <a:latin typeface="Cambria Math" panose="02040503050406030204" pitchFamily="18" charset="0"/>
                                    <a:ea typeface="굴림체" panose="020B0609000101010101" pitchFamily="49" charset="-127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altLang="ko-KR" sz="2800" b="1" i="1">
                                    <a:latin typeface="Cambria Math" panose="02040503050406030204" pitchFamily="18" charset="0"/>
                                    <a:ea typeface="굴림체" panose="020B0609000101010101" pitchFamily="49" charset="-127"/>
                                  </a:rPr>
                                  <m:t>𝒌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ko-KR" sz="28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800" b="1" i="1" dirty="0" smtClean="0">
                        <a:latin typeface="Cambria Math" panose="02040503050406030204" pitchFamily="18" charset="0"/>
                      </a:rPr>
                      <m:t>𝒇𝒐𝒓</m:t>
                    </m:r>
                    <m:r>
                      <a:rPr lang="en-US" altLang="ko-KR" sz="28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800" b="1" i="1" dirty="0" smtClean="0">
                        <a:latin typeface="Cambria Math" panose="02040503050406030204" pitchFamily="18" charset="0"/>
                      </a:rPr>
                      <m:t>𝒂𝒍𝒍</m:t>
                    </m:r>
                    <m:r>
                      <a:rPr lang="en-US" altLang="ko-KR" sz="28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8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𝝈</m:t>
                    </m:r>
                    <m:r>
                      <a:rPr lang="en-US" altLang="ko-KR" sz="28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,</m:t>
                        </m:r>
                        <m:r>
                          <a:rPr lang="en-US" altLang="ko-KR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∙∙∙,</m:t>
                        </m:r>
                        <m:sSub>
                          <m:sSub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altLang="ko-KR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</a:rPr>
                          <m:t>𝛴</m:t>
                        </m:r>
                      </m:e>
                      <m:sub>
                        <m:r>
                          <a:rPr lang="en-US" altLang="ko-KR" sz="2800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endParaRPr lang="en-US" altLang="ko-KR" sz="2800" b="1" dirty="0">
                  <a:latin typeface="Aptos" panose="020B0004020202020204" pitchFamily="34" charset="0"/>
                  <a:ea typeface="굴림체" panose="020B0609000101010101" pitchFamily="49" charset="-127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EAB546E-6704-1DB6-586C-7AD7E5E83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87" y="2472663"/>
                <a:ext cx="15642454" cy="989053"/>
              </a:xfrm>
              <a:prstGeom prst="rect">
                <a:avLst/>
              </a:prstGeom>
              <a:blipFill>
                <a:blip r:embed="rId3"/>
                <a:stretch>
                  <a:fillRect l="-818" t="-67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5D01F1-2CC7-EC98-660C-7CFB9365D5C7}"/>
                  </a:ext>
                </a:extLst>
              </p:cNvPr>
              <p:cNvSpPr txBox="1"/>
              <p:nvPr/>
            </p:nvSpPr>
            <p:spPr>
              <a:xfrm>
                <a:off x="1499586" y="1944634"/>
                <a:ext cx="150358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Let simplicial complex K be given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𝑪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,</a:t>
                </a:r>
                <a:r>
                  <a:rPr lang="en-US" altLang="ko-KR" sz="2800" b="1" dirty="0">
                    <a:ea typeface="굴림체" panose="020B0609000101010101" pitchFamily="49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𝑪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𝒌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−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be the consecutive chain module of K 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5D01F1-2CC7-EC98-660C-7CFB9365D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86" y="1944634"/>
                <a:ext cx="15035813" cy="523220"/>
              </a:xfrm>
              <a:prstGeom prst="rect">
                <a:avLst/>
              </a:prstGeom>
              <a:blipFill>
                <a:blip r:embed="rId4"/>
                <a:stretch>
                  <a:fillRect l="-852"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50984D8-A923-8F15-6816-C301476B23CF}"/>
              </a:ext>
            </a:extLst>
          </p:cNvPr>
          <p:cNvSpPr txBox="1"/>
          <p:nvPr/>
        </p:nvSpPr>
        <p:spPr>
          <a:xfrm>
            <a:off x="1085377" y="1333500"/>
            <a:ext cx="5848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•</a:t>
            </a:r>
            <a:r>
              <a:rPr lang="en-US" altLang="ko-KR" sz="3200" b="1" dirty="0">
                <a:latin typeface="Aptos" panose="020B0004020202020204" pitchFamily="34" charset="0"/>
                <a:ea typeface="굴림체" panose="020B0609000101010101" pitchFamily="49" charset="-127"/>
              </a:rPr>
              <a:t>Def) Boundary Operator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B5ED47-C767-A464-5509-4262DF9E8C96}"/>
                  </a:ext>
                </a:extLst>
              </p:cNvPr>
              <p:cNvSpPr txBox="1"/>
              <p:nvPr/>
            </p:nvSpPr>
            <p:spPr>
              <a:xfrm>
                <a:off x="1499585" y="4311649"/>
                <a:ext cx="150358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Let k-simplex </a:t>
                </a:r>
                <a14:m>
                  <m:oMath xmlns:m="http://schemas.openxmlformats.org/officeDocument/2006/math">
                    <m:r>
                      <a:rPr lang="ko-KR" altLang="en-US" sz="28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𝝈</m:t>
                    </m:r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ko-KR" sz="28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8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𝑪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𝟐</m:t>
                        </m:r>
                      </m:sub>
                    </m:sSub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(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𝑲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)</m:t>
                    </m:r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be given. 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B5ED47-C767-A464-5509-4262DF9E8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85" y="4311649"/>
                <a:ext cx="15035813" cy="523220"/>
              </a:xfrm>
              <a:prstGeom prst="rect">
                <a:avLst/>
              </a:prstGeom>
              <a:blipFill>
                <a:blip r:embed="rId5"/>
                <a:stretch>
                  <a:fillRect l="-852"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0CAC1AC-10EC-92B8-6A2B-F4E99CE00FF4}"/>
                  </a:ext>
                </a:extLst>
              </p:cNvPr>
              <p:cNvSpPr txBox="1"/>
              <p:nvPr/>
            </p:nvSpPr>
            <p:spPr>
              <a:xfrm>
                <a:off x="1499584" y="4800567"/>
                <a:ext cx="150358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𝝏</m:t>
                        </m:r>
                      </m:e>
                      <m: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𝒌</m:t>
                        </m:r>
                      </m:sub>
                    </m:sSub>
                    <m:r>
                      <m:rPr>
                        <m:nor/>
                      </m:rPr>
                      <a:rPr lang="en-US" altLang="ko-KR" sz="2800" b="1" dirty="0">
                        <a:latin typeface="Aptos" panose="020B0004020202020204" pitchFamily="34" charset="0"/>
                        <a:ea typeface="굴림체" panose="020B0609000101010101" pitchFamily="49" charset="-127"/>
                      </a:rPr>
                      <m:t>(</m:t>
                    </m:r>
                    <m:r>
                      <a:rPr lang="ko-KR" altLang="en-US" sz="28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𝝈</m:t>
                    </m:r>
                    <m:r>
                      <m:rPr>
                        <m:nor/>
                      </m:rPr>
                      <a:rPr lang="en-US" altLang="ko-KR" sz="2800" b="1" dirty="0">
                        <a:latin typeface="Aptos" panose="020B0004020202020204" pitchFamily="34" charset="0"/>
                        <a:ea typeface="굴림체" panose="020B0609000101010101" pitchFamily="49" charset="-127"/>
                      </a:rPr>
                      <m:t>) </m:t>
                    </m:r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8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𝟎</m:t>
                            </m:r>
                          </m:sub>
                        </m:s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𝑪</m:t>
                        </m:r>
                      </m:e>
                      <m:sub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𝟏</m:t>
                        </m:r>
                      </m:sub>
                    </m:sSub>
                    <m:r>
                      <a:rPr lang="en-US" altLang="ko-KR" sz="28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(</m:t>
                    </m:r>
                    <m:r>
                      <a:rPr lang="en-US" altLang="ko-KR" sz="28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𝑲</m:t>
                    </m:r>
                    <m:r>
                      <a:rPr lang="en-US" altLang="ko-KR" sz="28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)</m:t>
                    </m:r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0CAC1AC-10EC-92B8-6A2B-F4E99CE00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84" y="4800567"/>
                <a:ext cx="15035813" cy="523220"/>
              </a:xfrm>
              <a:prstGeom prst="rect">
                <a:avLst/>
              </a:prstGeom>
              <a:blipFill>
                <a:blip r:embed="rId6"/>
                <a:stretch>
                  <a:fillRect l="-852" t="-11628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그림 19">
            <a:extLst>
              <a:ext uri="{FF2B5EF4-FFF2-40B4-BE49-F238E27FC236}">
                <a16:creationId xmlns:a16="http://schemas.microsoft.com/office/drawing/2014/main" id="{2D76DFD3-96A1-D3B7-B791-82129737C7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00" y="5768304"/>
            <a:ext cx="9809333" cy="313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3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1" grpId="0"/>
      <p:bldP spid="16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FD43BA-3234-DD74-F2F8-0D7F1F933252}"/>
              </a:ext>
            </a:extLst>
          </p:cNvPr>
          <p:cNvSpPr txBox="1"/>
          <p:nvPr/>
        </p:nvSpPr>
        <p:spPr>
          <a:xfrm>
            <a:off x="932978" y="421635"/>
            <a:ext cx="4705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03 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Homology 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BDE7B5-ACA3-DA7B-339E-38216E65D70B}"/>
              </a:ext>
            </a:extLst>
          </p:cNvPr>
          <p:cNvSpPr txBox="1"/>
          <p:nvPr/>
        </p:nvSpPr>
        <p:spPr>
          <a:xfrm>
            <a:off x="1237777" y="6215326"/>
            <a:ext cx="5848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•</a:t>
            </a:r>
            <a:r>
              <a:rPr lang="en-US" altLang="ko-KR" sz="3200" b="1" dirty="0" err="1">
                <a:latin typeface="Aptos" panose="020B0004020202020204" pitchFamily="34" charset="0"/>
                <a:ea typeface="굴림체" panose="020B0609000101010101" pitchFamily="49" charset="-127"/>
              </a:rPr>
              <a:t>Coment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1553A7-8BB9-D334-6794-ED38CEB80BE1}"/>
              </a:ext>
            </a:extLst>
          </p:cNvPr>
          <p:cNvSpPr txBox="1"/>
          <p:nvPr/>
        </p:nvSpPr>
        <p:spPr>
          <a:xfrm>
            <a:off x="1624950" y="2206312"/>
            <a:ext cx="15035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- TDA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는 데이터의 연결성을 표현하기 위해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Simplicial Complex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라는 개념을 사용한다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35861E-1850-CB12-DA28-BA630CB41F27}"/>
              </a:ext>
            </a:extLst>
          </p:cNvPr>
          <p:cNvSpPr txBox="1"/>
          <p:nvPr/>
        </p:nvSpPr>
        <p:spPr>
          <a:xfrm>
            <a:off x="1624949" y="2932724"/>
            <a:ext cx="15035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- 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복잡한 연결성을 분석하기 위해 작은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Simplicial Complex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에서 부터 점점 </a:t>
            </a:r>
            <a:r>
              <a:rPr lang="ko-KR" altLang="en-US" sz="2800" b="1" dirty="0" err="1">
                <a:latin typeface="Aptos" panose="020B0004020202020204" pitchFamily="34" charset="0"/>
                <a:ea typeface="굴림체" panose="020B0609000101010101" pitchFamily="49" charset="-127"/>
              </a:rPr>
              <a:t>진화시켜나가는</a:t>
            </a:r>
            <a:endParaRPr lang="en-US" altLang="ko-KR" sz="2800" b="1" dirty="0">
              <a:latin typeface="Aptos" panose="020B0004020202020204" pitchFamily="34" charset="0"/>
              <a:ea typeface="굴림체" panose="020B0609000101010101" pitchFamily="49" charset="-127"/>
            </a:endParaRPr>
          </a:p>
          <a:p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    Filtration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이라는 기법을 사용한다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.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 </a:t>
            </a:r>
            <a:endParaRPr lang="en-US" altLang="ko-KR" sz="2800" b="1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0CB387-1939-0B04-B722-54FEFAEDD3DD}"/>
              </a:ext>
            </a:extLst>
          </p:cNvPr>
          <p:cNvSpPr txBox="1"/>
          <p:nvPr/>
        </p:nvSpPr>
        <p:spPr>
          <a:xfrm>
            <a:off x="1624949" y="4092095"/>
            <a:ext cx="15035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- Simplicial Complex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를 분석하기 위해 각 </a:t>
            </a:r>
            <a:r>
              <a:rPr lang="ko-KR" altLang="en-US" sz="2800" b="1" dirty="0" err="1">
                <a:latin typeface="Aptos" panose="020B0004020202020204" pitchFamily="34" charset="0"/>
                <a:ea typeface="굴림체" panose="020B0609000101010101" pitchFamily="49" charset="-127"/>
              </a:rPr>
              <a:t>차원별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Complex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로 분리해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Chain Module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이라는</a:t>
            </a:r>
            <a:endParaRPr lang="en-US" altLang="ko-KR" sz="2800" b="1" dirty="0">
              <a:latin typeface="Aptos" panose="020B0004020202020204" pitchFamily="34" charset="0"/>
              <a:ea typeface="굴림체" panose="020B0609000101010101" pitchFamily="49" charset="-127"/>
            </a:endParaRPr>
          </a:p>
          <a:p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 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  벡터공간을 정의했다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54EA97-DBAB-268E-5956-4344120A968E}"/>
              </a:ext>
            </a:extLst>
          </p:cNvPr>
          <p:cNvSpPr txBox="1"/>
          <p:nvPr/>
        </p:nvSpPr>
        <p:spPr>
          <a:xfrm>
            <a:off x="1624949" y="5160646"/>
            <a:ext cx="15035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- Chain Module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들을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Boundary Operator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로 연결시켰다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.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 </a:t>
            </a:r>
            <a:endParaRPr lang="en-US" altLang="ko-KR" sz="2800" b="1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379A2B-D1A9-DDC3-39BA-6C928A2D3473}"/>
              </a:ext>
            </a:extLst>
          </p:cNvPr>
          <p:cNvSpPr txBox="1"/>
          <p:nvPr/>
        </p:nvSpPr>
        <p:spPr>
          <a:xfrm>
            <a:off x="1237777" y="1485900"/>
            <a:ext cx="5848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•</a:t>
            </a:r>
            <a:r>
              <a:rPr lang="ko-KR" altLang="en-US" sz="3200" b="1" dirty="0">
                <a:latin typeface="Aptos" panose="020B0004020202020204" pitchFamily="34" charset="0"/>
                <a:ea typeface="굴림체" panose="020B0609000101010101" pitchFamily="49" charset="-127"/>
              </a:rPr>
              <a:t>정리</a:t>
            </a:r>
            <a:r>
              <a:rPr lang="en-US" altLang="ko-KR" sz="3200" b="1" dirty="0">
                <a:latin typeface="Aptos" panose="020B0004020202020204" pitchFamily="34" charset="0"/>
                <a:ea typeface="굴림체" panose="020B0609000101010101" pitchFamily="49" charset="-127"/>
              </a:rPr>
              <a:t>!!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D77582-0A51-0F2C-5A1D-A6A9717E2715}"/>
              </a:ext>
            </a:extLst>
          </p:cNvPr>
          <p:cNvSpPr txBox="1"/>
          <p:nvPr/>
        </p:nvSpPr>
        <p:spPr>
          <a:xfrm>
            <a:off x="1624949" y="6939032"/>
            <a:ext cx="15035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- 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우리는 선형대수를 이용해 우리의 직관 속에 있던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Simplex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를 넣으면 그 테두리를 </a:t>
            </a:r>
            <a:r>
              <a:rPr lang="ko-KR" altLang="en-US" sz="2800" b="1" dirty="0" err="1">
                <a:latin typeface="Aptos" panose="020B0004020202020204" pitchFamily="34" charset="0"/>
                <a:ea typeface="굴림체" panose="020B0609000101010101" pitchFamily="49" charset="-127"/>
              </a:rPr>
              <a:t>뱉어주는</a:t>
            </a:r>
            <a:endParaRPr lang="en-US" altLang="ko-KR" sz="2800" b="1" dirty="0">
              <a:latin typeface="Aptos" panose="020B0004020202020204" pitchFamily="34" charset="0"/>
              <a:ea typeface="굴림체" panose="020B0609000101010101" pitchFamily="49" charset="-127"/>
            </a:endParaRPr>
          </a:p>
          <a:p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   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 함수를 쉽게 정의 할 수 있었다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1655C2-F639-EC5D-6ADC-4E10D4E5C612}"/>
              </a:ext>
            </a:extLst>
          </p:cNvPr>
          <p:cNvSpPr txBox="1"/>
          <p:nvPr/>
        </p:nvSpPr>
        <p:spPr>
          <a:xfrm>
            <a:off x="1624949" y="8012361"/>
            <a:ext cx="15035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- 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선형대수가 가진 또 하나의 강력한 힘은 선형변환을 행렬로 표현할 수 있다는 점이다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.</a:t>
            </a:r>
          </a:p>
          <a:p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   </a:t>
            </a:r>
            <a:r>
              <a:rPr lang="en-US" altLang="ko-KR" sz="2400" b="1" dirty="0">
                <a:latin typeface="Aptos" panose="020B0004020202020204" pitchFamily="34" charset="0"/>
                <a:ea typeface="굴림체" panose="020B0609000101010101" pitchFamily="49" charset="-127"/>
              </a:rPr>
              <a:t>(</a:t>
            </a:r>
            <a:r>
              <a:rPr lang="ko-KR" altLang="en-US" sz="2400" b="1" dirty="0">
                <a:latin typeface="Aptos" panose="020B0004020202020204" pitchFamily="34" charset="0"/>
                <a:ea typeface="굴림체" panose="020B0609000101010101" pitchFamily="49" charset="-127"/>
              </a:rPr>
              <a:t>인간의 언어로 표현된 선형변환 이란 규칙을 행렬로 바꿔 컴퓨터가 계산하기 쉽게 했다</a:t>
            </a:r>
            <a:r>
              <a:rPr lang="en-US" altLang="ko-KR" sz="2400" b="1" dirty="0">
                <a:latin typeface="Aptos" panose="020B0004020202020204" pitchFamily="34" charset="0"/>
                <a:ea typeface="굴림체" panose="020B0609000101010101" pitchFamily="49" charset="-127"/>
              </a:rPr>
              <a:t>.)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45707B-280D-D09E-C5B3-531093E77B72}"/>
              </a:ext>
            </a:extLst>
          </p:cNvPr>
          <p:cNvSpPr txBox="1"/>
          <p:nvPr/>
        </p:nvSpPr>
        <p:spPr>
          <a:xfrm>
            <a:off x="1624949" y="8967400"/>
            <a:ext cx="15959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- 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이것이 선형대수를 공부해야 하는 이유이고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TDA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가 데이터분석에 응용될 수 있는 실용적인 이유이다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416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7" grpId="0"/>
      <p:bldP spid="21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FD43BA-3234-DD74-F2F8-0D7F1F933252}"/>
              </a:ext>
            </a:extLst>
          </p:cNvPr>
          <p:cNvSpPr txBox="1"/>
          <p:nvPr/>
        </p:nvSpPr>
        <p:spPr>
          <a:xfrm>
            <a:off x="932978" y="421635"/>
            <a:ext cx="4705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03 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Homology 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0984D8-A923-8F15-6816-C301476B23CF}"/>
              </a:ext>
            </a:extLst>
          </p:cNvPr>
          <p:cNvSpPr txBox="1"/>
          <p:nvPr/>
        </p:nvSpPr>
        <p:spPr>
          <a:xfrm>
            <a:off x="1085377" y="1333500"/>
            <a:ext cx="8058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•</a:t>
            </a:r>
            <a:r>
              <a:rPr lang="en-US" altLang="ko-KR" sz="3200" b="1" dirty="0">
                <a:latin typeface="Aptos" panose="020B0004020202020204" pitchFamily="34" charset="0"/>
                <a:ea typeface="굴림체" panose="020B0609000101010101" pitchFamily="49" charset="-127"/>
              </a:rPr>
              <a:t>Def) Cycle group and Boundary group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A790C9-BAA5-D0A2-942C-2FE7BA3EE40C}"/>
                  </a:ext>
                </a:extLst>
              </p:cNvPr>
              <p:cNvSpPr txBox="1"/>
              <p:nvPr/>
            </p:nvSpPr>
            <p:spPr>
              <a:xfrm>
                <a:off x="4245864" y="5339292"/>
                <a:ext cx="1318259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𝒁</m:t>
                        </m:r>
                      </m:e>
                      <m:sub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𝝈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ko-KR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 |</m:t>
                        </m:r>
                        <m:sSub>
                          <m:sSubPr>
                            <m:ctrlPr>
                              <a:rPr lang="en-US" altLang="ko-KR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ko-KR" altLang="en-US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𝝏</m:t>
                            </m:r>
                          </m:e>
                          <m:sub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𝟏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4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dPr>
                          <m:e>
                            <m:r>
                              <a:rPr lang="ko-KR" altLang="en-US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𝝈</m:t>
                            </m:r>
                          </m:e>
                        </m:d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=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𝟎</m:t>
                        </m:r>
                      </m:e>
                    </m:d>
                  </m:oMath>
                </a14:m>
                <a:endParaRPr lang="en-US" altLang="ko-KR" sz="2400" b="1" dirty="0">
                  <a:latin typeface="Aptos" panose="020B0004020202020204" pitchFamily="34" charset="0"/>
                  <a:ea typeface="굴림체" panose="020B0609000101010101" pitchFamily="49" charset="-127"/>
                </a:endParaRPr>
              </a:p>
              <a:p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     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2400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𝟏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dPr>
                          <m:e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𝒂</m:t>
                            </m:r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,</m:t>
                            </m:r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𝒃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ko-KR" sz="2400" b="1" dirty="0">
                            <a:latin typeface="Aptos" panose="020B0004020202020204" pitchFamily="34" charset="0"/>
                            <a:ea typeface="굴림체" panose="020B0609000101010101" pitchFamily="49" charset="-127"/>
                          </a:rPr>
                          <m:t> +</m:t>
                        </m:r>
                        <m:sSub>
                          <m:sSubPr>
                            <m:ctrlPr>
                              <a:rPr lang="en-US" altLang="ko-KR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𝟐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dPr>
                          <m:e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𝒃</m:t>
                            </m:r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,</m:t>
                            </m:r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𝒄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altLang="ko-KR" sz="2400" b="1" dirty="0">
                            <a:latin typeface="Aptos" panose="020B0004020202020204" pitchFamily="34" charset="0"/>
                            <a:ea typeface="굴림체" panose="020B0609000101010101" pitchFamily="49" charset="-127"/>
                          </a:rPr>
                          <m:t> +</m:t>
                        </m:r>
                        <m:sSub>
                          <m:sSubPr>
                            <m:ctrlPr>
                              <a:rPr lang="en-US" altLang="ko-KR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𝟑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dPr>
                          <m:e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𝒄</m:t>
                            </m:r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,</m:t>
                            </m:r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𝒂</m:t>
                            </m:r>
                          </m:e>
                        </m:d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 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|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 </m:t>
                        </m:r>
                        <m:sSub>
                          <m:sSubPr>
                            <m:ctrlPr>
                              <a:rPr lang="en-US" altLang="ko-KR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𝟏</m:t>
                            </m:r>
                          </m:sub>
                        </m:sSub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𝒕</m:t>
                            </m:r>
                          </m:e>
                          <m:sub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𝟑</m:t>
                            </m:r>
                          </m:sub>
                        </m:sSub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ko-KR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𝟐</m:t>
                            </m:r>
                          </m:sub>
                        </m:sSub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ko-KR" altLang="en-US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𝝏</m:t>
                            </m:r>
                          </m:e>
                          <m:sub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𝟏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dPr>
                          <m:e>
                            <m:r>
                              <a:rPr lang="ko-KR" altLang="en-US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𝝈</m:t>
                            </m:r>
                          </m:e>
                        </m:d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=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𝟎</m:t>
                        </m:r>
                      </m:e>
                    </m:d>
                  </m:oMath>
                </a14:m>
                <a:endParaRPr lang="en-US" altLang="ko-KR" sz="2400" b="1" dirty="0">
                  <a:latin typeface="Aptos" panose="020B0004020202020204" pitchFamily="34" charset="0"/>
                  <a:ea typeface="굴림체" panose="020B0609000101010101" pitchFamily="49" charset="-127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2A790C9-BAA5-D0A2-942C-2FE7BA3EE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864" y="5339292"/>
                <a:ext cx="13182599" cy="830997"/>
              </a:xfrm>
              <a:prstGeom prst="rect">
                <a:avLst/>
              </a:prstGeom>
              <a:blipFill>
                <a:blip r:embed="rId3"/>
                <a:stretch>
                  <a:fillRect l="-139" t="-5882" b="-161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ABFDB5-674B-6B3D-AD07-08F1AD9E0373}"/>
                  </a:ext>
                </a:extLst>
              </p:cNvPr>
              <p:cNvSpPr txBox="1"/>
              <p:nvPr/>
            </p:nvSpPr>
            <p:spPr>
              <a:xfrm>
                <a:off x="1499586" y="3737058"/>
                <a:ext cx="1564245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And we say element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𝒁</m:t>
                        </m:r>
                      </m:e>
                      <m: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is k-cycle</a:t>
                </a:r>
              </a:p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		 element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𝑩</m:t>
                        </m:r>
                      </m:e>
                      <m: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is k-boundary.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ABFDB5-674B-6B3D-AD07-08F1AD9E0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86" y="3737058"/>
                <a:ext cx="15642454" cy="954107"/>
              </a:xfrm>
              <a:prstGeom prst="rect">
                <a:avLst/>
              </a:prstGeom>
              <a:blipFill>
                <a:blip r:embed="rId4"/>
                <a:stretch>
                  <a:fillRect l="-818" t="-6369" b="-165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ADFF7E-2829-14E7-A186-A4DE7539C81B}"/>
                  </a:ext>
                </a:extLst>
              </p:cNvPr>
              <p:cNvSpPr txBox="1"/>
              <p:nvPr/>
            </p:nvSpPr>
            <p:spPr>
              <a:xfrm>
                <a:off x="1499586" y="2704208"/>
                <a:ext cx="1564245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Then we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𝒁</m:t>
                        </m:r>
                      </m:e>
                      <m: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𝒌</m:t>
                        </m:r>
                      </m:sub>
                    </m:sSub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=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𝒌𝒆𝒓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(</m:t>
                    </m:r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𝝏</m:t>
                        </m:r>
                      </m:e>
                      <m: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𝒌</m:t>
                        </m:r>
                      </m:sub>
                    </m:sSub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)</m:t>
                    </m:r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is k-</a:t>
                </a:r>
                <a:r>
                  <a:rPr lang="en-US" altLang="ko-KR" sz="2800" b="1" dirty="0" err="1">
                    <a:latin typeface="Aptos" panose="020B0004020202020204" pitchFamily="34" charset="0"/>
                    <a:ea typeface="굴림체" panose="020B0609000101010101" pitchFamily="49" charset="-127"/>
                  </a:rPr>
                  <a:t>th</a:t>
                </a:r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cycle group</a:t>
                </a:r>
              </a:p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		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𝑩</m:t>
                        </m:r>
                      </m:e>
                      <m: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𝒌</m:t>
                        </m:r>
                      </m:sub>
                    </m:sSub>
                    <m:r>
                      <a:rPr lang="en-US" altLang="ko-KR" sz="2800" b="1" i="0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= </m:t>
                    </m:r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img</a:t>
                </a:r>
                <a14:m>
                  <m:oMath xmlns:m="http://schemas.openxmlformats.org/officeDocument/2006/math">
                    <m:r>
                      <a:rPr lang="en-US" altLang="ko-KR" sz="28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(</m:t>
                    </m:r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𝝏</m:t>
                        </m:r>
                      </m:e>
                      <m: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𝒌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+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𝟏</m:t>
                        </m:r>
                      </m:sub>
                    </m:sSub>
                    <m:r>
                      <a:rPr lang="en-US" altLang="ko-KR" sz="28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)</m:t>
                    </m:r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is k-</a:t>
                </a:r>
                <a:r>
                  <a:rPr lang="en-US" altLang="ko-KR" sz="2800" b="1" dirty="0" err="1">
                    <a:latin typeface="Aptos" panose="020B0004020202020204" pitchFamily="34" charset="0"/>
                    <a:ea typeface="굴림체" panose="020B0609000101010101" pitchFamily="49" charset="-127"/>
                  </a:rPr>
                  <a:t>th</a:t>
                </a:r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boundary group.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ADFF7E-2829-14E7-A186-A4DE7539C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86" y="2704208"/>
                <a:ext cx="15642454" cy="954107"/>
              </a:xfrm>
              <a:prstGeom prst="rect">
                <a:avLst/>
              </a:prstGeom>
              <a:blipFill>
                <a:blip r:embed="rId5"/>
                <a:stretch>
                  <a:fillRect l="-818" t="-7051" b="-173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431191F-7654-DC51-94E9-76C98FC6523E}"/>
              </a:ext>
            </a:extLst>
          </p:cNvPr>
          <p:cNvSpPr txBox="1"/>
          <p:nvPr/>
        </p:nvSpPr>
        <p:spPr>
          <a:xfrm>
            <a:off x="1085377" y="4777947"/>
            <a:ext cx="5848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•</a:t>
            </a:r>
            <a:r>
              <a:rPr lang="en-US" altLang="ko-KR" sz="3200" b="1" dirty="0">
                <a:latin typeface="Aptos" panose="020B0004020202020204" pitchFamily="34" charset="0"/>
                <a:ea typeface="굴림체" panose="020B0609000101010101" pitchFamily="49" charset="-127"/>
              </a:rPr>
              <a:t>Ex)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68F12F-2E7B-B0F0-9153-0CDAEB900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810" y="5410379"/>
            <a:ext cx="2917054" cy="2660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2C0BC4-BAAD-FF2F-0D24-C23A9BB74053}"/>
                  </a:ext>
                </a:extLst>
              </p:cNvPr>
              <p:cNvSpPr txBox="1"/>
              <p:nvPr/>
            </p:nvSpPr>
            <p:spPr>
              <a:xfrm>
                <a:off x="1499586" y="2096697"/>
                <a:ext cx="150358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ko-KR" altLang="en-US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𝝏</m:t>
                        </m:r>
                      </m:e>
                      <m: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be Boundary Operator.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2C0BC4-BAAD-FF2F-0D24-C23A9BB74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86" y="2096697"/>
                <a:ext cx="15035813" cy="523220"/>
              </a:xfrm>
              <a:prstGeom prst="rect">
                <a:avLst/>
              </a:prstGeom>
              <a:blipFill>
                <a:blip r:embed="rId7"/>
                <a:stretch>
                  <a:fillRect l="-852" t="-12791" b="-313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43D300-B5A9-1F8C-9435-3BFEC2578394}"/>
                  </a:ext>
                </a:extLst>
              </p:cNvPr>
              <p:cNvSpPr txBox="1"/>
              <p:nvPr/>
            </p:nvSpPr>
            <p:spPr>
              <a:xfrm>
                <a:off x="4245864" y="6212104"/>
                <a:ext cx="1318259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𝝏</m:t>
                        </m:r>
                      </m:e>
                      <m:sub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dPr>
                      <m:e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𝝈</m:t>
                        </m:r>
                      </m:e>
                    </m:d>
                    <m:r>
                      <a:rPr lang="en-US" altLang="ko-KR" sz="24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=</m:t>
                    </m:r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𝒕</m:t>
                        </m:r>
                      </m:e>
                      <m:sub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d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𝒂</m:t>
                        </m:r>
                      </m:e>
                    </m:d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d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𝒃</m:t>
                        </m:r>
                      </m:e>
                    </m:d>
                    <m:r>
                      <m:rPr>
                        <m:nor/>
                      </m:rPr>
                      <a:rPr lang="en-US" altLang="ko-KR" sz="2400" b="1" i="0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)</m:t>
                    </m:r>
                    <m:r>
                      <m:rPr>
                        <m:nor/>
                      </m:rPr>
                      <a:rPr lang="en-US" altLang="ko-KR" sz="2400" b="1" dirty="0">
                        <a:latin typeface="Aptos" panose="020B0004020202020204" pitchFamily="34" charset="0"/>
                        <a:ea typeface="굴림체" panose="020B0609000101010101" pitchFamily="49" charset="-127"/>
                      </a:rPr>
                      <m:t> +</m:t>
                    </m:r>
                    <m:r>
                      <a:rPr lang="en-US" altLang="ko-KR" sz="2400" b="1" i="1" dirty="0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 </m:t>
                    </m:r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𝒕</m:t>
                        </m:r>
                      </m:e>
                      <m:sub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𝟐</m:t>
                        </m:r>
                      </m:sub>
                    </m:sSub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d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𝒃</m:t>
                        </m:r>
                      </m:e>
                    </m:d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d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𝒄</m:t>
                        </m:r>
                      </m:e>
                    </m:d>
                    <m:r>
                      <m:rPr>
                        <m:nor/>
                      </m:rPr>
                      <a:rPr lang="en-US" altLang="ko-KR" sz="2400" b="1" i="0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) </m:t>
                    </m:r>
                    <m:r>
                      <m:rPr>
                        <m:nor/>
                      </m:rPr>
                      <a:rPr lang="en-US" altLang="ko-KR" sz="2400" b="1" dirty="0">
                        <a:latin typeface="Aptos" panose="020B0004020202020204" pitchFamily="34" charset="0"/>
                        <a:ea typeface="굴림체" panose="020B0609000101010101" pitchFamily="49" charset="-127"/>
                      </a:rPr>
                      <m:t>+</m:t>
                    </m:r>
                    <m:r>
                      <m:rPr>
                        <m:nor/>
                      </m:rPr>
                      <a:rPr lang="en-US" altLang="ko-KR" sz="2400" b="1" i="0" dirty="0" smtClean="0">
                        <a:latin typeface="Aptos" panose="020B0004020202020204" pitchFamily="34" charset="0"/>
                        <a:ea typeface="굴림체" panose="020B0609000101010101" pitchFamily="49" charset="-127"/>
                      </a:rPr>
                      <m:t> </m:t>
                    </m:r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𝒕</m:t>
                        </m:r>
                      </m:e>
                      <m:sub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𝟑</m:t>
                        </m:r>
                      </m:sub>
                    </m:sSub>
                    <m:d>
                      <m:d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dPr>
                          <m:e>
                            <m:r>
                              <a:rPr lang="en-US" altLang="ko-KR" sz="2400" b="1" i="1" smtClean="0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𝒄</m:t>
                            </m:r>
                          </m:e>
                        </m:d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+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ko-KR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dPr>
                          <m:e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𝒂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</a:p>
              <a:p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=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(</m:t>
                    </m:r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𝒕</m:t>
                        </m:r>
                      </m:e>
                      <m:sub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+</a:t>
                </a:r>
                <a:r>
                  <a:rPr lang="en-US" altLang="ko-KR" sz="2400" b="1" dirty="0">
                    <a:ea typeface="굴림체" panose="020B0609000101010101" pitchFamily="49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𝒕</m:t>
                        </m:r>
                      </m:e>
                      <m:sub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𝟑</m:t>
                        </m:r>
                      </m:sub>
                    </m:sSub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)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d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(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𝒕</m:t>
                        </m:r>
                      </m:e>
                      <m:sub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+</a:t>
                </a:r>
                <a:r>
                  <a:rPr lang="en-US" altLang="ko-KR" sz="2400" b="1" dirty="0">
                    <a:ea typeface="굴림체" panose="020B0609000101010101" pitchFamily="49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𝒕</m:t>
                        </m:r>
                      </m:e>
                      <m:sub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𝟐</m:t>
                        </m:r>
                      </m:sub>
                    </m:sSub>
                    <m:r>
                      <a:rPr lang="en-US" altLang="ko-KR" sz="24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)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d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𝒃</m:t>
                        </m:r>
                      </m:e>
                    </m:d>
                  </m:oMath>
                </a14:m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(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𝒕</m:t>
                        </m:r>
                      </m:e>
                      <m:sub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+</a:t>
                </a:r>
                <a:r>
                  <a:rPr lang="en-US" altLang="ko-KR" sz="2400" b="1" dirty="0">
                    <a:ea typeface="굴림체" panose="020B0609000101010101" pitchFamily="49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𝒕</m:t>
                        </m:r>
                      </m:e>
                      <m:sub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𝟑</m:t>
                        </m:r>
                      </m:sub>
                    </m:sSub>
                    <m:r>
                      <a:rPr lang="en-US" altLang="ko-KR" sz="24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)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d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𝒄</m:t>
                        </m:r>
                      </m:e>
                    </m:d>
                  </m:oMath>
                </a14:m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 </a:t>
                </a:r>
              </a:p>
              <a:p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=</m:t>
                    </m:r>
                  </m:oMath>
                </a14:m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0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D43D300-B5A9-1F8C-9435-3BFEC2578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864" y="6212104"/>
                <a:ext cx="13182599" cy="1200329"/>
              </a:xfrm>
              <a:prstGeom prst="rect">
                <a:avLst/>
              </a:prstGeom>
              <a:blipFill>
                <a:blip r:embed="rId8"/>
                <a:stretch>
                  <a:fillRect l="-139" b="-106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F1199E-54DE-0367-AF78-02C24A7B43A2}"/>
                  </a:ext>
                </a:extLst>
              </p:cNvPr>
              <p:cNvSpPr txBox="1"/>
              <p:nvPr/>
            </p:nvSpPr>
            <p:spPr>
              <a:xfrm>
                <a:off x="4245864" y="7405081"/>
                <a:ext cx="3276600" cy="1012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ko-KR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sz="24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ko-KR" altLang="en-US" sz="24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ko-KR" altLang="en-US" sz="24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ko-KR" altLang="en-US" sz="24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ko-KR" altLang="en-US" sz="24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ko-KR" altLang="en-US" sz="24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ko-KR" altLang="en-US" sz="24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ko-KR" altLang="en-US" sz="24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ko-KR" altLang="en-US" sz="24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ko-KR" altLang="en-US" sz="240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ko-KR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sz="24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240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240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ko-KR" altLang="en-US" sz="24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240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240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ko-KR" altLang="en-US" sz="240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sz="240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240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ko-KR" altLang="en-US" sz="240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ko-KR" alt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sz="2400" i="1" smtClean="0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ko-KR" altLang="en-US" sz="24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ko-KR" altLang="en-US" sz="24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ko-KR" altLang="en-US" sz="240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F1199E-54DE-0367-AF78-02C24A7B4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864" y="7405081"/>
                <a:ext cx="3276600" cy="1012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3EE73D-7687-0B22-1F3F-81F4453F8E26}"/>
                  </a:ext>
                </a:extLst>
              </p:cNvPr>
              <p:cNvSpPr txBox="1"/>
              <p:nvPr/>
            </p:nvSpPr>
            <p:spPr>
              <a:xfrm>
                <a:off x="7467600" y="7744743"/>
                <a:ext cx="10287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sSub>
                      <m:sSubPr>
                        <m:ctrlPr>
                          <a:rPr lang="en-US" altLang="ko-KR" sz="24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𝒕</m:t>
                        </m:r>
                      </m:e>
                      <m:sub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0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=</m:t>
                    </m:r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𝒕</m:t>
                        </m:r>
                      </m:e>
                      <m:sub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𝟐</m:t>
                        </m:r>
                      </m:sub>
                    </m:sSub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=</m:t>
                    </m:r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𝒕</m:t>
                        </m:r>
                      </m:e>
                      <m:sub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𝟑</m:t>
                        </m:r>
                      </m:sub>
                    </m:sSub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 </m:t>
                    </m:r>
                    <m:r>
                      <a:rPr lang="en-US" altLang="ko-K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𝒁</m:t>
                        </m:r>
                      </m:e>
                      <m:sub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의 기저 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d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𝒂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,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𝒃</m:t>
                        </m:r>
                      </m:e>
                    </m:d>
                    <m:r>
                      <m:rPr>
                        <m:nor/>
                      </m:rPr>
                      <a:rPr lang="en-US" altLang="ko-KR" sz="2400" b="1" dirty="0">
                        <a:latin typeface="Aptos" panose="020B0004020202020204" pitchFamily="34" charset="0"/>
                        <a:ea typeface="굴림체" panose="020B0609000101010101" pitchFamily="49" charset="-127"/>
                      </a:rPr>
                      <m:t> +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d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𝒃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,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𝒄</m:t>
                        </m:r>
                      </m:e>
                    </m:d>
                    <m:r>
                      <m:rPr>
                        <m:nor/>
                      </m:rPr>
                      <a:rPr lang="en-US" altLang="ko-KR" sz="2400" b="1" dirty="0">
                        <a:latin typeface="Aptos" panose="020B0004020202020204" pitchFamily="34" charset="0"/>
                        <a:ea typeface="굴림체" panose="020B0609000101010101" pitchFamily="49" charset="-127"/>
                      </a:rPr>
                      <m:t> +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d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𝒄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,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𝒂</m:t>
                        </m:r>
                      </m:e>
                    </m:d>
                  </m:oMath>
                </a14:m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 cycle group </a:t>
                </a:r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이라 부름</a:t>
                </a:r>
                <a:endParaRPr lang="en-US" altLang="ko-KR" sz="2400" b="1" dirty="0">
                  <a:latin typeface="Aptos" panose="020B0004020202020204" pitchFamily="34" charset="0"/>
                  <a:ea typeface="굴림체" panose="020B0609000101010101" pitchFamily="49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3EE73D-7687-0B22-1F3F-81F4453F8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7744743"/>
                <a:ext cx="10287000" cy="461665"/>
              </a:xfrm>
              <a:prstGeom prst="rect">
                <a:avLst/>
              </a:prstGeom>
              <a:blipFill>
                <a:blip r:embed="rId10"/>
                <a:stretch>
                  <a:fillRect t="-17105" b="-30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CFD4D5-BC6E-C8F5-CF9B-910DB2D17C81}"/>
                  </a:ext>
                </a:extLst>
              </p:cNvPr>
              <p:cNvSpPr txBox="1"/>
              <p:nvPr/>
            </p:nvSpPr>
            <p:spPr>
              <a:xfrm>
                <a:off x="7914740" y="8304997"/>
                <a:ext cx="98703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400" b="1" dirty="0">
                    <a:ea typeface="굴림체" panose="020B0609000101010101" pitchFamily="49" charset="-127"/>
                  </a:rPr>
                  <a:t>정의에 따라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𝑩</m:t>
                        </m:r>
                      </m:e>
                      <m:sub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𝑪</m:t>
                        </m:r>
                      </m:e>
                      <m:sub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의 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boundary</a:t>
                </a:r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가 나옴으로 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boundary group</a:t>
                </a:r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이라 부름 </a:t>
                </a:r>
                <a:endParaRPr lang="en-US" altLang="ko-KR" sz="2400" b="1" dirty="0">
                  <a:latin typeface="Aptos" panose="020B0004020202020204" pitchFamily="34" charset="0"/>
                  <a:ea typeface="굴림체" panose="020B0609000101010101" pitchFamily="49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CFD4D5-BC6E-C8F5-CF9B-910DB2D17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740" y="8304997"/>
                <a:ext cx="9870340" cy="461665"/>
              </a:xfrm>
              <a:prstGeom prst="rect">
                <a:avLst/>
              </a:prstGeom>
              <a:blipFill>
                <a:blip r:embed="rId11"/>
                <a:stretch>
                  <a:fillRect l="-926" t="-17105" b="-30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A07CFA-5257-9182-3251-D386E2F661C9}"/>
                  </a:ext>
                </a:extLst>
              </p:cNvPr>
              <p:cNvSpPr txBox="1"/>
              <p:nvPr/>
            </p:nvSpPr>
            <p:spPr>
              <a:xfrm>
                <a:off x="7923705" y="8863033"/>
                <a:ext cx="98703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𝑩</m:t>
                        </m:r>
                      </m:e>
                      <m:sub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𝒌</m:t>
                        </m:r>
                      </m:sub>
                    </m:sSub>
                    <m:r>
                      <a:rPr lang="en-US" altLang="ko-KR" sz="2400" b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= </m:t>
                    </m:r>
                  </m:oMath>
                </a14:m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img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(</m:t>
                    </m:r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ko-KR" altLang="en-US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𝝏</m:t>
                        </m:r>
                      </m:e>
                      <m:sub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𝒌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+</m:t>
                        </m:r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𝟏</m:t>
                        </m:r>
                      </m:sub>
                    </m:sSub>
                    <m:r>
                      <a:rPr lang="en-US" altLang="ko-KR" sz="24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)</m:t>
                    </m:r>
                  </m:oMath>
                </a14:m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400" b="1" i="1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𝒌𝒆𝒓</m:t>
                    </m:r>
                    <m:d>
                      <m:d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ko-KR" altLang="en-US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𝝏</m:t>
                            </m:r>
                          </m:e>
                          <m:sub>
                            <m:r>
                              <a:rPr lang="en-US" altLang="ko-KR" sz="24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=</m:t>
                    </m:r>
                    <m:sSub>
                      <m:sSubPr>
                        <m:ctrlP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𝒁</m:t>
                        </m:r>
                      </m:e>
                      <m:sub>
                        <m:r>
                          <a:rPr lang="en-US" altLang="ko-KR" sz="24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𝒌</m:t>
                        </m:r>
                      </m:sub>
                    </m:sSub>
                  </m:oMath>
                </a14:m>
                <a:endParaRPr lang="en-US" altLang="ko-KR" sz="2400" b="1" dirty="0">
                  <a:latin typeface="Aptos" panose="020B0004020202020204" pitchFamily="34" charset="0"/>
                  <a:ea typeface="굴림체" panose="020B0609000101010101" pitchFamily="49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A07CFA-5257-9182-3251-D386E2F661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705" y="8863033"/>
                <a:ext cx="9870340" cy="461665"/>
              </a:xfrm>
              <a:prstGeom prst="rect">
                <a:avLst/>
              </a:prstGeom>
              <a:blipFill>
                <a:blip r:embed="rId12"/>
                <a:stretch>
                  <a:fillRect l="-988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4930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0" grpId="0"/>
      <p:bldP spid="13" grpId="0"/>
      <p:bldP spid="17" grpId="0"/>
      <p:bldP spid="19" grpId="0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FD43BA-3234-DD74-F2F8-0D7F1F933252}"/>
              </a:ext>
            </a:extLst>
          </p:cNvPr>
          <p:cNvSpPr txBox="1"/>
          <p:nvPr/>
        </p:nvSpPr>
        <p:spPr>
          <a:xfrm>
            <a:off x="932978" y="421635"/>
            <a:ext cx="4705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03 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Homology 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0984D8-A923-8F15-6816-C301476B23CF}"/>
              </a:ext>
            </a:extLst>
          </p:cNvPr>
          <p:cNvSpPr txBox="1"/>
          <p:nvPr/>
        </p:nvSpPr>
        <p:spPr>
          <a:xfrm>
            <a:off x="1085377" y="1333500"/>
            <a:ext cx="8058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•</a:t>
            </a:r>
            <a:r>
              <a:rPr lang="en-US" altLang="ko-KR" sz="3200" b="1" dirty="0">
                <a:latin typeface="Aptos" panose="020B0004020202020204" pitchFamily="34" charset="0"/>
                <a:ea typeface="굴림체" panose="020B0609000101010101" pitchFamily="49" charset="-127"/>
              </a:rPr>
              <a:t>Let’s Think ..</a:t>
            </a:r>
            <a:endParaRPr lang="ko-KR" altLang="en-US" sz="3200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49711E0-CB5A-62CA-8F1F-1823837DF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83" y="2157880"/>
            <a:ext cx="3851473" cy="41943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B484F5C-102A-5D61-D857-3CDF2F271B8E}"/>
              </a:ext>
            </a:extLst>
          </p:cNvPr>
          <p:cNvSpPr txBox="1"/>
          <p:nvPr/>
        </p:nvSpPr>
        <p:spPr>
          <a:xfrm>
            <a:off x="4947374" y="3023096"/>
            <a:ext cx="6102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이 그림에서 구멍의 개수는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137978-B370-3910-B5E6-F313F5DD64F7}"/>
              </a:ext>
            </a:extLst>
          </p:cNvPr>
          <p:cNvSpPr txBox="1"/>
          <p:nvPr/>
        </p:nvSpPr>
        <p:spPr>
          <a:xfrm>
            <a:off x="9448800" y="3023096"/>
            <a:ext cx="1000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1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개</a:t>
            </a:r>
            <a:endParaRPr lang="en-US" altLang="ko-KR" sz="2800" b="1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7BF1DD-2EBF-F2B1-47D7-F31C4D22CDA5}"/>
              </a:ext>
            </a:extLst>
          </p:cNvPr>
          <p:cNvSpPr txBox="1"/>
          <p:nvPr/>
        </p:nvSpPr>
        <p:spPr>
          <a:xfrm>
            <a:off x="4952999" y="2207306"/>
            <a:ext cx="12180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다음과 같은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Simplicial Complex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가 주어졌다고 가정하자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4D4147-C2BE-5F4D-1C46-ACA0CE70F826}"/>
              </a:ext>
            </a:extLst>
          </p:cNvPr>
          <p:cNvSpPr txBox="1"/>
          <p:nvPr/>
        </p:nvSpPr>
        <p:spPr>
          <a:xfrm>
            <a:off x="4947374" y="3837625"/>
            <a:ext cx="9604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이를 어떻게 수학적으로 정의할 수 있을까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BF87D8-7B61-20B3-907B-12A9C56E1661}"/>
              </a:ext>
            </a:extLst>
          </p:cNvPr>
          <p:cNvSpPr txBox="1"/>
          <p:nvPr/>
        </p:nvSpPr>
        <p:spPr>
          <a:xfrm>
            <a:off x="4947374" y="4630632"/>
            <a:ext cx="13107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위쪽 삼각형은 세 변이 하나의 면으로 연결되어 있지만 아래쪽 삼각형은 그렇지 않다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838D1F-58C6-DFA9-E9A5-4B56C2216142}"/>
              </a:ext>
            </a:extLst>
          </p:cNvPr>
          <p:cNvSpPr txBox="1"/>
          <p:nvPr/>
        </p:nvSpPr>
        <p:spPr>
          <a:xfrm>
            <a:off x="4947374" y="5398164"/>
            <a:ext cx="131075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즉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, 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이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simplicial complex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에서는 위쪽 삼각형만이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2-simplex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를 가지고</a:t>
            </a:r>
            <a:endParaRPr lang="en-US" altLang="ko-KR" sz="2800" b="1" dirty="0">
              <a:latin typeface="Aptos" panose="020B0004020202020204" pitchFamily="34" charset="0"/>
              <a:ea typeface="굴림체" panose="020B0609000101010101" pitchFamily="49" charset="-127"/>
            </a:endParaRPr>
          </a:p>
          <a:p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        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아래쪽 삼각형은 이의 테두리에 해당하는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connected 1-simplex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만을 가진다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C96A89-5BE4-13D5-FFD4-D40E66E8DF09}"/>
              </a:ext>
            </a:extLst>
          </p:cNvPr>
          <p:cNvSpPr txBox="1"/>
          <p:nvPr/>
        </p:nvSpPr>
        <p:spPr>
          <a:xfrm>
            <a:off x="4947374" y="6637016"/>
            <a:ext cx="13107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그럼 이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simplicial complex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의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1-cycle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과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1-boundary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는 각각 무엇이 될까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?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 </a:t>
            </a:r>
            <a:endParaRPr lang="en-US" altLang="ko-KR" sz="2800" b="1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85A40E-2F4B-1BF8-80A7-E38292F18A1E}"/>
              </a:ext>
            </a:extLst>
          </p:cNvPr>
          <p:cNvSpPr txBox="1"/>
          <p:nvPr/>
        </p:nvSpPr>
        <p:spPr>
          <a:xfrm>
            <a:off x="4947374" y="7455664"/>
            <a:ext cx="13107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그럼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1-cycle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의 개수에서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1-boundary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의 개수를 빼면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 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구멍의 개수가 나오겠네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!?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 </a:t>
            </a:r>
            <a:endParaRPr lang="en-US" altLang="ko-KR" sz="2800" b="1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1B0817-DEA2-A597-E496-766B69F50E9D}"/>
              </a:ext>
            </a:extLst>
          </p:cNvPr>
          <p:cNvSpPr txBox="1"/>
          <p:nvPr/>
        </p:nvSpPr>
        <p:spPr>
          <a:xfrm>
            <a:off x="4947374" y="8226862"/>
            <a:ext cx="13107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이렇게 얻어진 구멍들로 만들어진 공간을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Homology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라고 한다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477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0" grpId="0"/>
      <p:bldP spid="21" grpId="0"/>
      <p:bldP spid="22" grpId="0"/>
      <p:bldP spid="24" grpId="0"/>
      <p:bldP spid="25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FD43BA-3234-DD74-F2F8-0D7F1F933252}"/>
              </a:ext>
            </a:extLst>
          </p:cNvPr>
          <p:cNvSpPr txBox="1"/>
          <p:nvPr/>
        </p:nvSpPr>
        <p:spPr>
          <a:xfrm>
            <a:off x="932978" y="421635"/>
            <a:ext cx="4705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03 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Homology 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0984D8-A923-8F15-6816-C301476B23CF}"/>
              </a:ext>
            </a:extLst>
          </p:cNvPr>
          <p:cNvSpPr txBox="1"/>
          <p:nvPr/>
        </p:nvSpPr>
        <p:spPr>
          <a:xfrm>
            <a:off x="1085377" y="1333500"/>
            <a:ext cx="8058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•</a:t>
            </a:r>
            <a:r>
              <a:rPr lang="en-US" altLang="ko-KR" sz="3200" b="1" dirty="0">
                <a:latin typeface="Aptos" panose="020B0004020202020204" pitchFamily="34" charset="0"/>
                <a:ea typeface="굴림체" panose="020B0609000101010101" pitchFamily="49" charset="-127"/>
              </a:rPr>
              <a:t>Def) Homology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2C0BC4-BAAD-FF2F-0D24-C23A9BB74053}"/>
                  </a:ext>
                </a:extLst>
              </p:cNvPr>
              <p:cNvSpPr txBox="1"/>
              <p:nvPr/>
            </p:nvSpPr>
            <p:spPr>
              <a:xfrm>
                <a:off x="1499586" y="2096697"/>
                <a:ext cx="15035813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Let simplicial complex K be given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𝒁</m:t>
                        </m:r>
                      </m:e>
                      <m: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is k-</a:t>
                </a:r>
                <a:r>
                  <a:rPr lang="en-US" altLang="ko-KR" sz="2800" b="1" dirty="0" err="1">
                    <a:latin typeface="Aptos" panose="020B0004020202020204" pitchFamily="34" charset="0"/>
                    <a:ea typeface="굴림체" panose="020B0609000101010101" pitchFamily="49" charset="-127"/>
                  </a:rPr>
                  <a:t>th</a:t>
                </a:r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cycle group of K</a:t>
                </a:r>
              </a:p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                                                                        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𝑩</m:t>
                        </m:r>
                      </m:e>
                      <m: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is k-</a:t>
                </a:r>
                <a:r>
                  <a:rPr lang="en-US" altLang="ko-KR" sz="2800" b="1" dirty="0" err="1">
                    <a:latin typeface="Aptos" panose="020B0004020202020204" pitchFamily="34" charset="0"/>
                    <a:ea typeface="굴림체" panose="020B0609000101010101" pitchFamily="49" charset="-127"/>
                  </a:rPr>
                  <a:t>th</a:t>
                </a:r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boundary group of K</a:t>
                </a:r>
              </a:p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Then k-</a:t>
                </a:r>
                <a:r>
                  <a:rPr lang="en-US" altLang="ko-KR" sz="2800" b="1" dirty="0" err="1">
                    <a:latin typeface="Aptos" panose="020B0004020202020204" pitchFamily="34" charset="0"/>
                    <a:ea typeface="굴림체" panose="020B0609000101010101" pitchFamily="49" charset="-127"/>
                  </a:rPr>
                  <a:t>th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homology of K is defined as </a:t>
                </a:r>
              </a:p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𝑯</m:t>
                        </m:r>
                      </m:e>
                      <m: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𝒌</m:t>
                        </m:r>
                      </m:sub>
                    </m:sSub>
                    <m:d>
                      <m:d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d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𝑲</m:t>
                        </m:r>
                      </m:e>
                    </m:d>
                    <m:r>
                      <a:rPr lang="en-US" altLang="ko-KR" sz="2800" b="1" dirty="0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𝒁</m:t>
                        </m:r>
                      </m:e>
                      <m: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/</a:t>
                </a:r>
                <a:r>
                  <a:rPr lang="en-US" altLang="ko-KR" sz="2800" b="1" dirty="0">
                    <a:ea typeface="굴림체" panose="020B0609000101010101" pitchFamily="49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𝑩</m:t>
                        </m:r>
                      </m:e>
                      <m: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2C0BC4-BAAD-FF2F-0D24-C23A9BB74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86" y="2096697"/>
                <a:ext cx="15035813" cy="1815882"/>
              </a:xfrm>
              <a:prstGeom prst="rect">
                <a:avLst/>
              </a:prstGeom>
              <a:blipFill>
                <a:blip r:embed="rId3"/>
                <a:stretch>
                  <a:fillRect l="-852" t="-3691" b="-83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6698008-06B1-6168-4E6A-3EB3130FB92A}"/>
              </a:ext>
            </a:extLst>
          </p:cNvPr>
          <p:cNvSpPr txBox="1"/>
          <p:nvPr/>
        </p:nvSpPr>
        <p:spPr>
          <a:xfrm>
            <a:off x="1089859" y="4200616"/>
            <a:ext cx="8058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•</a:t>
            </a:r>
            <a:r>
              <a:rPr lang="en-US" altLang="ko-KR" sz="3200" b="1" dirty="0">
                <a:latin typeface="Aptos" panose="020B0004020202020204" pitchFamily="34" charset="0"/>
                <a:ea typeface="굴림체" panose="020B0609000101010101" pitchFamily="49" charset="-127"/>
              </a:rPr>
              <a:t>Def) </a:t>
            </a:r>
            <a:r>
              <a:rPr lang="en-US" altLang="ko-KR" sz="3200" b="1" dirty="0" err="1">
                <a:latin typeface="Aptos" panose="020B0004020202020204" pitchFamily="34" charset="0"/>
                <a:ea typeface="굴림체" panose="020B0609000101010101" pitchFamily="49" charset="-127"/>
              </a:rPr>
              <a:t>Betti</a:t>
            </a:r>
            <a:r>
              <a:rPr lang="en-US" altLang="ko-KR" sz="3200" b="1" dirty="0">
                <a:latin typeface="Aptos" panose="020B0004020202020204" pitchFamily="34" charset="0"/>
                <a:ea typeface="굴림체" panose="020B0609000101010101" pitchFamily="49" charset="-127"/>
              </a:rPr>
              <a:t> number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0D7D6F-F07D-7E96-65C8-F02849C5B44D}"/>
                  </a:ext>
                </a:extLst>
              </p:cNvPr>
              <p:cNvSpPr txBox="1"/>
              <p:nvPr/>
            </p:nvSpPr>
            <p:spPr>
              <a:xfrm>
                <a:off x="1499586" y="4963813"/>
                <a:ext cx="15035813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K-</a:t>
                </a:r>
                <a:r>
                  <a:rPr lang="en-US" altLang="ko-KR" sz="2800" b="1" dirty="0" err="1">
                    <a:latin typeface="Aptos" panose="020B0004020202020204" pitchFamily="34" charset="0"/>
                    <a:ea typeface="굴림체" panose="020B0609000101010101" pitchFamily="49" charset="-127"/>
                  </a:rPr>
                  <a:t>th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:r>
                  <a:rPr lang="en-US" altLang="ko-KR" sz="2800" b="1" dirty="0" err="1">
                    <a:latin typeface="Aptos" panose="020B0004020202020204" pitchFamily="34" charset="0"/>
                    <a:ea typeface="굴림체" panose="020B0609000101010101" pitchFamily="49" charset="-127"/>
                  </a:rPr>
                  <a:t>Betti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number of K is dimension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𝑯</m:t>
                        </m:r>
                      </m:e>
                      <m: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𝒌</m:t>
                        </m:r>
                      </m:sub>
                    </m:sSub>
                    <m:d>
                      <m:d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d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𝑲</m:t>
                        </m:r>
                      </m:e>
                    </m:d>
                  </m:oMath>
                </a14:m>
                <a:endParaRPr lang="en-US" altLang="ko-KR" sz="2800" b="1" dirty="0">
                  <a:latin typeface="Aptos" panose="020B0004020202020204" pitchFamily="34" charset="0"/>
                  <a:ea typeface="굴림체" panose="020B0609000101010101" pitchFamily="49" charset="-127"/>
                </a:endParaRPr>
              </a:p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                                               </a:t>
                </a:r>
                <a14:m>
                  <m:oMath xmlns:m="http://schemas.openxmlformats.org/officeDocument/2006/math">
                    <m:r>
                      <a:rPr lang="ko-KR" altLang="en-US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𝜷</m:t>
                    </m:r>
                    <m:d>
                      <m:d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d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𝑲</m:t>
                        </m:r>
                      </m:e>
                    </m:d>
                    <m:r>
                      <a:rPr lang="en-US" altLang="ko-KR" sz="2800" b="1" dirty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dim</a:t>
                </a:r>
                <a14:m>
                  <m:oMath xmlns:m="http://schemas.openxmlformats.org/officeDocument/2006/math">
                    <m:r>
                      <a:rPr lang="en-US" altLang="ko-KR" sz="2800" b="1" i="0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(</m:t>
                    </m:r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𝑯</m:t>
                        </m:r>
                      </m:e>
                      <m: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𝒌</m:t>
                        </m:r>
                      </m:sub>
                    </m:sSub>
                    <m:d>
                      <m:d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d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𝑲</m:t>
                        </m:r>
                      </m:e>
                    </m:d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)</m:t>
                    </m:r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dim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(</m:t>
                        </m:r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𝒁</m:t>
                        </m:r>
                      </m:e>
                      <m: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𝒌</m:t>
                        </m:r>
                      </m:sub>
                    </m:sSub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)</m:t>
                    </m:r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dim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(</m:t>
                        </m:r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𝑩</m:t>
                        </m:r>
                      </m:e>
                      <m: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𝒌</m:t>
                        </m:r>
                      </m:sub>
                    </m:sSub>
                    <m:r>
                      <a:rPr lang="en-US" altLang="ko-KR" sz="2800" b="1" i="1" smtClean="0">
                        <a:latin typeface="Cambria Math" panose="02040503050406030204" pitchFamily="18" charset="0"/>
                        <a:ea typeface="굴림체" panose="020B0609000101010101" pitchFamily="49" charset="-127"/>
                      </a:rPr>
                      <m:t>)</m:t>
                    </m:r>
                  </m:oMath>
                </a14:m>
                <a:endParaRPr lang="en-US" altLang="ko-KR" sz="2800" b="1" dirty="0">
                  <a:latin typeface="Aptos" panose="020B0004020202020204" pitchFamily="34" charset="0"/>
                  <a:ea typeface="굴림체" panose="020B0609000101010101" pitchFamily="49" charset="-127"/>
                </a:endParaRPr>
              </a:p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                                                                 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(simplicial complex K</a:t>
                </a:r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가 가진 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k</a:t>
                </a:r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차원 구멍의 개수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0D7D6F-F07D-7E96-65C8-F02849C5B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586" y="4963813"/>
                <a:ext cx="15035813" cy="1384995"/>
              </a:xfrm>
              <a:prstGeom prst="rect">
                <a:avLst/>
              </a:prstGeom>
              <a:blipFill>
                <a:blip r:embed="rId4"/>
                <a:stretch>
                  <a:fillRect l="-852" t="-4405" b="-8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C4DEB22-96CC-FCFD-8148-E595D7738E8C}"/>
              </a:ext>
            </a:extLst>
          </p:cNvPr>
          <p:cNvSpPr txBox="1"/>
          <p:nvPr/>
        </p:nvSpPr>
        <p:spPr>
          <a:xfrm>
            <a:off x="2057400" y="7467744"/>
            <a:ext cx="15035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우리는 이제 남들이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homology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가 </a:t>
            </a:r>
            <a:r>
              <a:rPr lang="ko-KR" altLang="en-US" sz="2800" b="1" dirty="0" err="1">
                <a:latin typeface="Aptos" panose="020B0004020202020204" pitchFamily="34" charset="0"/>
                <a:ea typeface="굴림체" panose="020B0609000101010101" pitchFamily="49" charset="-127"/>
              </a:rPr>
              <a:t>뭐죠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? 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라고 물으면</a:t>
            </a:r>
            <a:endParaRPr lang="en-US" altLang="ko-KR" sz="2800" b="1" dirty="0">
              <a:latin typeface="Aptos" panose="020B0004020202020204" pitchFamily="34" charset="0"/>
              <a:ea typeface="굴림체" panose="020B0609000101010101" pitchFamily="49" charset="-127"/>
            </a:endParaRPr>
          </a:p>
          <a:p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Simplicial complex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의 구멍을 </a:t>
            </a:r>
            <a:r>
              <a:rPr lang="ko-KR" altLang="en-US" sz="2800" b="1" dirty="0" err="1">
                <a:latin typeface="Aptos" panose="020B0004020202020204" pitchFamily="34" charset="0"/>
                <a:ea typeface="굴림체" panose="020B0609000101010101" pitchFamily="49" charset="-127"/>
              </a:rPr>
              <a:t>계산해주는거요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^^ 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라고 답할 수 있게 되었다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1501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62B35C5-1653-DD55-A508-7E02F1D039ED}"/>
              </a:ext>
            </a:extLst>
          </p:cNvPr>
          <p:cNvSpPr txBox="1"/>
          <p:nvPr/>
        </p:nvSpPr>
        <p:spPr>
          <a:xfrm>
            <a:off x="962571" y="7517604"/>
            <a:ext cx="1639016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05 </a:t>
            </a:r>
            <a:r>
              <a:rPr lang="en-US" altLang="ko-K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  <a:ea typeface="굴림체" panose="020B0609000101010101" pitchFamily="49" charset="-127"/>
              </a:rPr>
              <a:t>Python Tutorial</a:t>
            </a:r>
            <a:endParaRPr lang="ko-KR" altLang="en-US" sz="6000" b="1" dirty="0">
              <a:solidFill>
                <a:schemeClr val="tx1">
                  <a:lumMod val="50000"/>
                  <a:lumOff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0E983-B72F-ECF5-B872-ED50EAE8C0AE}"/>
              </a:ext>
            </a:extLst>
          </p:cNvPr>
          <p:cNvSpPr txBox="1"/>
          <p:nvPr/>
        </p:nvSpPr>
        <p:spPr>
          <a:xfrm>
            <a:off x="932979" y="2939915"/>
            <a:ext cx="1640496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solidFill>
                  <a:schemeClr val="bg1">
                    <a:lumMod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02 </a:t>
            </a:r>
            <a:r>
              <a:rPr lang="en-US" altLang="ko-KR" sz="6000" dirty="0">
                <a:solidFill>
                  <a:schemeClr val="bg1">
                    <a:lumMod val="50000"/>
                  </a:schemeClr>
                </a:solidFill>
                <a:latin typeface="Aptos" panose="020B0004020202020204" pitchFamily="34" charset="0"/>
                <a:ea typeface="굴림체" panose="020B0609000101010101" pitchFamily="49" charset="-127"/>
              </a:rPr>
              <a:t>Simplicial Complex</a:t>
            </a:r>
            <a:endParaRPr lang="ko-KR" altLang="en-US" sz="6000" dirty="0">
              <a:solidFill>
                <a:schemeClr val="bg1">
                  <a:lumMod val="50000"/>
                </a:schemeClr>
              </a:solidFill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0BE34-84D6-261A-F014-5682EAC99A9B}"/>
              </a:ext>
            </a:extLst>
          </p:cNvPr>
          <p:cNvSpPr txBox="1"/>
          <p:nvPr/>
        </p:nvSpPr>
        <p:spPr>
          <a:xfrm>
            <a:off x="947775" y="4466428"/>
            <a:ext cx="1640496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03 </a:t>
            </a:r>
            <a:r>
              <a:rPr lang="en-US" altLang="ko-K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  <a:ea typeface="굴림체" panose="020B0609000101010101" pitchFamily="49" charset="-127"/>
              </a:rPr>
              <a:t>Homology</a:t>
            </a:r>
            <a:endParaRPr lang="ko-KR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6713D-5743-C7AD-3FFE-C84F4997A194}"/>
              </a:ext>
            </a:extLst>
          </p:cNvPr>
          <p:cNvSpPr txBox="1"/>
          <p:nvPr/>
        </p:nvSpPr>
        <p:spPr>
          <a:xfrm>
            <a:off x="952215" y="5992941"/>
            <a:ext cx="1640495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04 </a:t>
            </a:r>
            <a:r>
              <a:rPr lang="en-US" altLang="ko-KR" sz="6000" dirty="0">
                <a:latin typeface="Aptos" panose="020B0004020202020204" pitchFamily="34" charset="0"/>
                <a:ea typeface="굴림체" panose="020B0609000101010101" pitchFamily="49" charset="-127"/>
              </a:rPr>
              <a:t>Persistent Homology</a:t>
            </a:r>
            <a:endParaRPr lang="ko-KR" altLang="en-US" sz="60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B76C49-87C7-B72E-BF9F-0BC12776295B}"/>
              </a:ext>
            </a:extLst>
          </p:cNvPr>
          <p:cNvSpPr txBox="1"/>
          <p:nvPr/>
        </p:nvSpPr>
        <p:spPr>
          <a:xfrm>
            <a:off x="932978" y="1409700"/>
            <a:ext cx="1640496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01 </a:t>
            </a:r>
            <a:r>
              <a:rPr lang="en-US" altLang="ko-K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  <a:ea typeface="굴림체" panose="020B0609000101010101" pitchFamily="49" charset="-127"/>
              </a:rPr>
              <a:t>Motivation</a:t>
            </a:r>
            <a:r>
              <a:rPr lang="en-US" altLang="ko-K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ko-KR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144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FD43BA-3234-DD74-F2F8-0D7F1F933252}"/>
              </a:ext>
            </a:extLst>
          </p:cNvPr>
          <p:cNvSpPr txBox="1"/>
          <p:nvPr/>
        </p:nvSpPr>
        <p:spPr>
          <a:xfrm>
            <a:off x="932978" y="421635"/>
            <a:ext cx="6839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04 Persistent 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Homology 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0984D8-A923-8F15-6816-C301476B23CF}"/>
              </a:ext>
            </a:extLst>
          </p:cNvPr>
          <p:cNvSpPr txBox="1"/>
          <p:nvPr/>
        </p:nvSpPr>
        <p:spPr>
          <a:xfrm>
            <a:off x="1085377" y="1333500"/>
            <a:ext cx="8058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•</a:t>
            </a:r>
            <a:r>
              <a:rPr lang="en-US" altLang="ko-KR" sz="3200" b="1" dirty="0">
                <a:latin typeface="Aptos" panose="020B0004020202020204" pitchFamily="34" charset="0"/>
                <a:ea typeface="굴림체" panose="020B0609000101010101" pitchFamily="49" charset="-127"/>
              </a:rPr>
              <a:t>Motivation) 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C0BC4-BAAD-FF2F-0D24-C23A9BB74053}"/>
              </a:ext>
            </a:extLst>
          </p:cNvPr>
          <p:cNvSpPr txBox="1"/>
          <p:nvPr/>
        </p:nvSpPr>
        <p:spPr>
          <a:xfrm>
            <a:off x="1499586" y="2096697"/>
            <a:ext cx="15035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Recall p.17~19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A3ACF4-E43D-EC44-DBBB-AB4F610BD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586" y="2798339"/>
            <a:ext cx="6739302" cy="42271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56F9B7-56D3-431E-47D4-A1290A9647C1}"/>
              </a:ext>
            </a:extLst>
          </p:cNvPr>
          <p:cNvSpPr txBox="1"/>
          <p:nvPr/>
        </p:nvSpPr>
        <p:spPr>
          <a:xfrm>
            <a:off x="8234406" y="3231306"/>
            <a:ext cx="9439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Aptos" panose="020B0004020202020204" pitchFamily="34" charset="0"/>
                <a:ea typeface="굴림체" panose="020B0609000101010101" pitchFamily="49" charset="-127"/>
              </a:rPr>
              <a:t>통계적 추론 </a:t>
            </a:r>
            <a:r>
              <a:rPr lang="en-US" altLang="ko-KR" sz="2400" b="1" dirty="0">
                <a:latin typeface="Aptos" panose="020B0004020202020204" pitchFamily="34" charset="0"/>
                <a:ea typeface="굴림체" panose="020B0609000101010101" pitchFamily="49" charset="-127"/>
              </a:rPr>
              <a:t>: </a:t>
            </a:r>
          </a:p>
          <a:p>
            <a:r>
              <a:rPr lang="en-US" altLang="ko-KR" sz="2400" b="1" dirty="0">
                <a:latin typeface="Aptos" panose="020B0004020202020204" pitchFamily="34" charset="0"/>
                <a:ea typeface="굴림체" panose="020B0609000101010101" pitchFamily="49" charset="-127"/>
              </a:rPr>
              <a:t>sample data</a:t>
            </a:r>
            <a:r>
              <a:rPr lang="ko-KR" altLang="en-US" sz="2400" b="1" dirty="0">
                <a:latin typeface="Aptos" panose="020B0004020202020204" pitchFamily="34" charset="0"/>
                <a:ea typeface="굴림체" panose="020B0609000101010101" pitchFamily="49" charset="-127"/>
              </a:rPr>
              <a:t>가 어떠한 분포를 따르는 모집단으로 부터 왔다는 가정 후 모집단의 분포가 가지는 특성을 합리적으로 추론</a:t>
            </a:r>
            <a:endParaRPr lang="en-US" altLang="ko-KR" sz="2400" b="1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99AE8-D18B-F841-E501-869DF9A05964}"/>
              </a:ext>
            </a:extLst>
          </p:cNvPr>
          <p:cNvSpPr txBox="1"/>
          <p:nvPr/>
        </p:nvSpPr>
        <p:spPr>
          <a:xfrm>
            <a:off x="8234406" y="4903860"/>
            <a:ext cx="9439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Aptos" panose="020B0004020202020204" pitchFamily="34" charset="0"/>
                <a:ea typeface="굴림체" panose="020B0609000101010101" pitchFamily="49" charset="-127"/>
              </a:rPr>
              <a:t>기하학적 추론 </a:t>
            </a:r>
            <a:r>
              <a:rPr lang="en-US" altLang="ko-KR" sz="2400" b="1" dirty="0">
                <a:latin typeface="Aptos" panose="020B0004020202020204" pitchFamily="34" charset="0"/>
                <a:ea typeface="굴림체" panose="020B0609000101010101" pitchFamily="49" charset="-127"/>
              </a:rPr>
              <a:t>: </a:t>
            </a:r>
          </a:p>
          <a:p>
            <a:r>
              <a:rPr lang="en-US" altLang="ko-KR" sz="2400" b="1" dirty="0">
                <a:latin typeface="Aptos" panose="020B0004020202020204" pitchFamily="34" charset="0"/>
                <a:ea typeface="굴림체" panose="020B0609000101010101" pitchFamily="49" charset="-127"/>
              </a:rPr>
              <a:t>sample data</a:t>
            </a:r>
            <a:r>
              <a:rPr lang="ko-KR" altLang="en-US" sz="2400" b="1" dirty="0">
                <a:latin typeface="Aptos" panose="020B0004020202020204" pitchFamily="34" charset="0"/>
                <a:ea typeface="굴림체" panose="020B0609000101010101" pitchFamily="49" charset="-127"/>
              </a:rPr>
              <a:t>가 어떠한 </a:t>
            </a:r>
            <a:r>
              <a:rPr lang="en-US" altLang="ko-KR" sz="2400" b="1" dirty="0">
                <a:latin typeface="Aptos" panose="020B0004020202020204" pitchFamily="34" charset="0"/>
                <a:ea typeface="굴림체" panose="020B0609000101010101" pitchFamily="49" charset="-127"/>
              </a:rPr>
              <a:t>mani fold(</a:t>
            </a:r>
            <a:r>
              <a:rPr lang="ko-KR" altLang="en-US" sz="2400" b="1" dirty="0">
                <a:latin typeface="Aptos" panose="020B0004020202020204" pitchFamily="34" charset="0"/>
                <a:ea typeface="굴림체" panose="020B0609000101010101" pitchFamily="49" charset="-127"/>
              </a:rPr>
              <a:t>고차원 기하학적 대상</a:t>
            </a:r>
            <a:r>
              <a:rPr lang="en-US" altLang="ko-KR" sz="2400" b="1" dirty="0">
                <a:latin typeface="Aptos" panose="020B0004020202020204" pitchFamily="34" charset="0"/>
                <a:ea typeface="굴림체" panose="020B0609000101010101" pitchFamily="49" charset="-127"/>
              </a:rPr>
              <a:t>)</a:t>
            </a:r>
            <a:r>
              <a:rPr lang="ko-KR" altLang="en-US" sz="2400" b="1" dirty="0">
                <a:latin typeface="Aptos" panose="020B0004020202020204" pitchFamily="34" charset="0"/>
                <a:ea typeface="굴림체" panose="020B0609000101010101" pitchFamily="49" charset="-127"/>
              </a:rPr>
              <a:t>으로 부터 왔다는 가정 후 </a:t>
            </a:r>
            <a:r>
              <a:rPr lang="en-US" altLang="ko-KR" sz="2400" b="1" dirty="0">
                <a:latin typeface="Aptos" panose="020B0004020202020204" pitchFamily="34" charset="0"/>
                <a:ea typeface="굴림체" panose="020B0609000101010101" pitchFamily="49" charset="-127"/>
              </a:rPr>
              <a:t>mani fold</a:t>
            </a:r>
            <a:r>
              <a:rPr lang="ko-KR" altLang="en-US" sz="2400" b="1" dirty="0">
                <a:latin typeface="Aptos" panose="020B0004020202020204" pitchFamily="34" charset="0"/>
                <a:ea typeface="굴림체" panose="020B0609000101010101" pitchFamily="49" charset="-127"/>
              </a:rPr>
              <a:t>가 가지는 특성을 합리적으로 추론</a:t>
            </a:r>
            <a:endParaRPr lang="en-US" altLang="ko-KR" sz="2400" b="1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6EC70B-F7AF-14FD-9FDB-317168AB4A91}"/>
              </a:ext>
            </a:extLst>
          </p:cNvPr>
          <p:cNvSpPr txBox="1"/>
          <p:nvPr/>
        </p:nvSpPr>
        <p:spPr>
          <a:xfrm>
            <a:off x="8234406" y="6417848"/>
            <a:ext cx="9439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Aptos" panose="020B0004020202020204" pitchFamily="34" charset="0"/>
                <a:ea typeface="굴림체" panose="020B0609000101010101" pitchFamily="49" charset="-127"/>
              </a:rPr>
              <a:t>그런데</a:t>
            </a:r>
            <a:r>
              <a:rPr lang="en-US" altLang="ko-KR" sz="2400" b="1" dirty="0">
                <a:latin typeface="Aptos" panose="020B0004020202020204" pitchFamily="34" charset="0"/>
                <a:ea typeface="굴림체" panose="020B0609000101010101" pitchFamily="49" charset="-127"/>
              </a:rPr>
              <a:t>.. </a:t>
            </a:r>
            <a:r>
              <a:rPr lang="ko-KR" altLang="en-US" sz="2400" b="1" dirty="0">
                <a:latin typeface="Aptos" panose="020B0004020202020204" pitchFamily="34" charset="0"/>
                <a:ea typeface="굴림체" panose="020B0609000101010101" pitchFamily="49" charset="-127"/>
              </a:rPr>
              <a:t>저 데이터들을 무작정 다 </a:t>
            </a:r>
            <a:r>
              <a:rPr lang="ko-KR" altLang="en-US" sz="2400" b="1" dirty="0" err="1">
                <a:latin typeface="Aptos" panose="020B0004020202020204" pitchFamily="34" charset="0"/>
                <a:ea typeface="굴림체" panose="020B0609000101010101" pitchFamily="49" charset="-127"/>
              </a:rPr>
              <a:t>연결하는게</a:t>
            </a:r>
            <a:r>
              <a:rPr lang="ko-KR" altLang="en-US" sz="2400" b="1" dirty="0">
                <a:latin typeface="Aptos" panose="020B0004020202020204" pitchFamily="34" charset="0"/>
                <a:ea typeface="굴림체" panose="020B0609000101010101" pitchFamily="49" charset="-127"/>
              </a:rPr>
              <a:t> 옳을까</a:t>
            </a:r>
            <a:r>
              <a:rPr lang="en-US" altLang="ko-KR" sz="2400" b="1" dirty="0">
                <a:latin typeface="Aptos" panose="020B0004020202020204" pitchFamily="34" charset="0"/>
                <a:ea typeface="굴림체" panose="020B0609000101010101" pitchFamily="49" charset="-127"/>
              </a:rPr>
              <a:t>..?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FA5A21-CEC5-B28F-1759-9EE6A0778633}"/>
                  </a:ext>
                </a:extLst>
              </p:cNvPr>
              <p:cNvSpPr txBox="1"/>
              <p:nvPr/>
            </p:nvSpPr>
            <p:spPr>
              <a:xfrm>
                <a:off x="8234406" y="6906826"/>
                <a:ext cx="97577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실제 데이터엔 노이즈가 섞여 있어 한 공간 위에 모두 놓여있을 수 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X</a:t>
                </a:r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FA5A21-CEC5-B28F-1759-9EE6A0778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406" y="6906826"/>
                <a:ext cx="9757759" cy="461665"/>
              </a:xfrm>
              <a:prstGeom prst="rect">
                <a:avLst/>
              </a:prstGeom>
              <a:blipFill>
                <a:blip r:embed="rId4"/>
                <a:stretch>
                  <a:fillRect t="-17105" b="-30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F31F08-EFA9-9982-EB32-9CC9FA10AF91}"/>
                  </a:ext>
                </a:extLst>
              </p:cNvPr>
              <p:cNvSpPr txBox="1"/>
              <p:nvPr/>
            </p:nvSpPr>
            <p:spPr>
              <a:xfrm>
                <a:off x="8234407" y="7395804"/>
                <a:ext cx="548159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그럼 얼마나 가까울 때 연결해야 해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?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F31F08-EFA9-9982-EB32-9CC9FA10A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407" y="7395804"/>
                <a:ext cx="5481594" cy="461665"/>
              </a:xfrm>
              <a:prstGeom prst="rect">
                <a:avLst/>
              </a:prstGeom>
              <a:blipFill>
                <a:blip r:embed="rId5"/>
                <a:stretch>
                  <a:fillRect t="-17105" b="-30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743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7" grpId="0"/>
      <p:bldP spid="8" grpId="0"/>
      <p:bldP spid="9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FD43BA-3234-DD74-F2F8-0D7F1F933252}"/>
              </a:ext>
            </a:extLst>
          </p:cNvPr>
          <p:cNvSpPr txBox="1"/>
          <p:nvPr/>
        </p:nvSpPr>
        <p:spPr>
          <a:xfrm>
            <a:off x="932978" y="421635"/>
            <a:ext cx="6839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04 Persistent 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Homology 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0984D8-A923-8F15-6816-C301476B23CF}"/>
              </a:ext>
            </a:extLst>
          </p:cNvPr>
          <p:cNvSpPr txBox="1"/>
          <p:nvPr/>
        </p:nvSpPr>
        <p:spPr>
          <a:xfrm>
            <a:off x="1085377" y="1333500"/>
            <a:ext cx="8058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•</a:t>
            </a:r>
            <a:r>
              <a:rPr lang="en-US" altLang="ko-KR" sz="3200" b="1" dirty="0">
                <a:latin typeface="Aptos" panose="020B0004020202020204" pitchFamily="34" charset="0"/>
                <a:ea typeface="굴림체" panose="020B0609000101010101" pitchFamily="49" charset="-127"/>
              </a:rPr>
              <a:t>Motivation) 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2C0BC4-BAAD-FF2F-0D24-C23A9BB74053}"/>
              </a:ext>
            </a:extLst>
          </p:cNvPr>
          <p:cNvSpPr txBox="1"/>
          <p:nvPr/>
        </p:nvSpPr>
        <p:spPr>
          <a:xfrm>
            <a:off x="1499586" y="2096697"/>
            <a:ext cx="15112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TDA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가 내놓은 답</a:t>
            </a:r>
            <a:endParaRPr lang="en-US" altLang="ko-KR" sz="2800" b="1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620C0B-97D4-ACAD-E6C6-7992DEB76143}"/>
              </a:ext>
            </a:extLst>
          </p:cNvPr>
          <p:cNvSpPr txBox="1"/>
          <p:nvPr/>
        </p:nvSpPr>
        <p:spPr>
          <a:xfrm>
            <a:off x="1499586" y="2619917"/>
            <a:ext cx="15112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1. 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데이터들을 조금씩 연결시켜 가면서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Simplicial Complex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를 성장시켜 나가자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6962B8-428E-B2E1-16C4-E0AF7513249A}"/>
              </a:ext>
            </a:extLst>
          </p:cNvPr>
          <p:cNvSpPr txBox="1"/>
          <p:nvPr/>
        </p:nvSpPr>
        <p:spPr>
          <a:xfrm>
            <a:off x="1513033" y="3143137"/>
            <a:ext cx="15112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2. 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그 과정에서 새롭게 태어나거나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(born) 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사라지는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(die) Homology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의 생성원을 관찰하자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C0FB69-6C9F-110F-5746-DEE411E97EC9}"/>
              </a:ext>
            </a:extLst>
          </p:cNvPr>
          <p:cNvSpPr txBox="1"/>
          <p:nvPr/>
        </p:nvSpPr>
        <p:spPr>
          <a:xfrm>
            <a:off x="1499586" y="3666357"/>
            <a:ext cx="16483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3. 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이때 오래 지속되는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(persistent) Homology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의 </a:t>
            </a:r>
            <a:r>
              <a:rPr lang="ko-KR" altLang="en-US" sz="2800" b="1" dirty="0" err="1">
                <a:latin typeface="Aptos" panose="020B0004020202020204" pitchFamily="34" charset="0"/>
                <a:ea typeface="굴림체" panose="020B0609000101010101" pitchFamily="49" charset="-127"/>
              </a:rPr>
              <a:t>생성원들로부터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manifold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의 기하학적 정보를 추론하자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.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 </a:t>
            </a:r>
            <a:endParaRPr lang="en-US" altLang="ko-KR" sz="2800" b="1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1B90E4-985F-3119-64B1-B5BF55C57B05}"/>
              </a:ext>
            </a:extLst>
          </p:cNvPr>
          <p:cNvSpPr txBox="1"/>
          <p:nvPr/>
        </p:nvSpPr>
        <p:spPr>
          <a:xfrm>
            <a:off x="1495104" y="4458908"/>
            <a:ext cx="15112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여기서</a:t>
            </a:r>
            <a:endParaRPr lang="en-US" altLang="ko-KR" sz="2800" b="1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225FFC-A789-BC77-2F7E-42660330E6F1}"/>
                  </a:ext>
                </a:extLst>
              </p:cNvPr>
              <p:cNvSpPr txBox="1"/>
              <p:nvPr/>
            </p:nvSpPr>
            <p:spPr>
              <a:xfrm>
                <a:off x="1513033" y="5002163"/>
                <a:ext cx="15112014" cy="547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1. Simplicial Complex</a:t>
                </a:r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의 성장 과정은 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Filtration</a:t>
                </a:r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의 구축으로 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𝑲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ko-KR" sz="2800" b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0</m:t>
                        </m:r>
                      </m:sub>
                    </m:sSub>
                    <m:r>
                      <a:rPr lang="en-US" altLang="ko-KR" sz="2800" b="1" dirty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𝑲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ko-KR" sz="2800" b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1</m:t>
                        </m:r>
                      </m:sub>
                    </m:sSub>
                    <m:r>
                      <a:rPr lang="en-US" altLang="ko-KR" sz="2800" b="1" dirty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𝑲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ko-KR" sz="2800" b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2</m:t>
                        </m:r>
                      </m:sub>
                    </m:sSub>
                    <m:r>
                      <a:rPr lang="en-US" altLang="ko-KR" sz="2800" b="1" dirty="0">
                        <a:latin typeface="Cambria Math" panose="02040503050406030204" pitchFamily="18" charset="0"/>
                      </a:rPr>
                      <m:t>⊆</m:t>
                    </m:r>
                  </m:oMath>
                </a14:m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∙∙∙ </m:t>
                    </m:r>
                    <m:r>
                      <a:rPr lang="en-US" altLang="ko-KR" sz="2800" b="1" dirty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𝑲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ko-KR" sz="2800" b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n</m:t>
                        </m:r>
                      </m:sub>
                    </m:sSub>
                  </m:oMath>
                </a14:m>
                <a:endParaRPr lang="en-US" altLang="ko-KR" sz="2800" b="1" dirty="0">
                  <a:latin typeface="Aptos" panose="020B0004020202020204" pitchFamily="34" charset="0"/>
                  <a:ea typeface="굴림체" panose="020B0609000101010101" pitchFamily="49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9225FFC-A789-BC77-2F7E-42660330E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033" y="5002163"/>
                <a:ext cx="15112014" cy="547458"/>
              </a:xfrm>
              <a:prstGeom prst="rect">
                <a:avLst/>
              </a:prstGeom>
              <a:blipFill>
                <a:blip r:embed="rId3"/>
                <a:stretch>
                  <a:fillRect l="-807" t="-15730" b="-303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270430-D52E-181D-FDDA-8BE11C8EEA6C}"/>
                  </a:ext>
                </a:extLst>
              </p:cNvPr>
              <p:cNvSpPr txBox="1"/>
              <p:nvPr/>
            </p:nvSpPr>
            <p:spPr>
              <a:xfrm>
                <a:off x="1517515" y="5555164"/>
                <a:ext cx="15112014" cy="578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2. </a:t>
                </a:r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그 후 각각의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𝑲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ko-KR" sz="2800" b="1" i="0" smtClean="0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i</m:t>
                        </m:r>
                      </m:sub>
                    </m:sSub>
                  </m:oMath>
                </a14:m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에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대해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𝑯</m:t>
                        </m:r>
                      </m:e>
                      <m:sub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𝒌</m:t>
                        </m:r>
                      </m:sub>
                    </m:sSub>
                    <m:d>
                      <m:d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</m:ctrlPr>
                          </m:sSubPr>
                          <m:e>
                            <m:r>
                              <a:rPr lang="en-US" altLang="ko-KR" sz="2800" b="1" i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𝑲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altLang="ko-KR" sz="2800" b="1">
                                <a:latin typeface="Cambria Math" panose="02040503050406030204" pitchFamily="18" charset="0"/>
                                <a:ea typeface="굴림체" panose="020B0609000101010101" pitchFamily="49" charset="-127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계산  </a:t>
                </a:r>
                <a:endParaRPr lang="en-US" altLang="ko-KR" sz="2800" b="1" dirty="0">
                  <a:latin typeface="Aptos" panose="020B0004020202020204" pitchFamily="34" charset="0"/>
                  <a:ea typeface="굴림체" panose="020B0609000101010101" pitchFamily="49" charset="-127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270430-D52E-181D-FDDA-8BE11C8EE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7515" y="5555164"/>
                <a:ext cx="15112014" cy="578685"/>
              </a:xfrm>
              <a:prstGeom prst="rect">
                <a:avLst/>
              </a:prstGeom>
              <a:blipFill>
                <a:blip r:embed="rId4"/>
                <a:stretch>
                  <a:fillRect l="-847" t="-10526" b="-2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88A30DF-8222-2215-0ED5-441DCC7970F9}"/>
              </a:ext>
            </a:extLst>
          </p:cNvPr>
          <p:cNvSpPr txBox="1"/>
          <p:nvPr/>
        </p:nvSpPr>
        <p:spPr>
          <a:xfrm>
            <a:off x="1513033" y="6362207"/>
            <a:ext cx="15112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그런데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36315C-3845-1FF6-8DE6-7016E56F008E}"/>
                  </a:ext>
                </a:extLst>
              </p:cNvPr>
              <p:cNvSpPr txBox="1"/>
              <p:nvPr/>
            </p:nvSpPr>
            <p:spPr>
              <a:xfrm>
                <a:off x="1513033" y="6885427"/>
                <a:ext cx="15112014" cy="539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3. </a:t>
                </a:r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각각의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</m:ctrlPr>
                      </m:sSubPr>
                      <m:e>
                        <m:r>
                          <a:rPr lang="en-US" altLang="ko-KR" sz="2800" b="1" i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𝑲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ko-KR" sz="2800" b="1">
                            <a:latin typeface="Cambria Math" panose="02040503050406030204" pitchFamily="18" charset="0"/>
                            <a:ea typeface="굴림체" panose="020B0609000101010101" pitchFamily="49" charset="-127"/>
                          </a:rPr>
                          <m:t>i</m:t>
                        </m:r>
                      </m:sub>
                    </m:sSub>
                  </m:oMath>
                </a14:m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에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대해 계산한 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Homology</a:t>
                </a:r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는 서로 </a:t>
                </a:r>
                <a:r>
                  <a:rPr lang="ko-KR" altLang="en-US" sz="2800" b="1" dirty="0" err="1">
                    <a:latin typeface="Aptos" panose="020B0004020202020204" pitchFamily="34" charset="0"/>
                    <a:ea typeface="굴림체" panose="020B0609000101010101" pitchFamily="49" charset="-127"/>
                  </a:rPr>
                  <a:t>독립적인거</a:t>
                </a:r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아니야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?</a:t>
                </a:r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:endParaRPr lang="en-US" altLang="ko-KR" sz="2800" b="1" dirty="0">
                  <a:latin typeface="Aptos" panose="020B0004020202020204" pitchFamily="34" charset="0"/>
                  <a:ea typeface="굴림체" panose="020B0609000101010101" pitchFamily="49" charset="-127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36315C-3845-1FF6-8DE6-7016E56F0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033" y="6885427"/>
                <a:ext cx="15112014" cy="539058"/>
              </a:xfrm>
              <a:prstGeom prst="rect">
                <a:avLst/>
              </a:prstGeom>
              <a:blipFill>
                <a:blip r:embed="rId5"/>
                <a:stretch>
                  <a:fillRect l="-807" t="-15730" b="-292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6FAEBA-CAB8-8E43-7DC4-7B9B1198F2A4}"/>
                  </a:ext>
                </a:extLst>
              </p:cNvPr>
              <p:cNvSpPr txBox="1"/>
              <p:nvPr/>
            </p:nvSpPr>
            <p:spPr>
              <a:xfrm>
                <a:off x="1513032" y="7474783"/>
                <a:ext cx="16012967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ko-KR" altLang="en-US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이것을 해결해주는 것이 </a:t>
                </a:r>
                <a:r>
                  <a:rPr lang="en-US" altLang="ko-KR" sz="28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Persistent Homology</a:t>
                </a:r>
              </a:p>
              <a:p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      ( persistent homology</a:t>
                </a:r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는 서로 다른 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sub complex</a:t>
                </a:r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들로 얻어진 각각의 독립적인 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homology</a:t>
                </a:r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들을 </a:t>
                </a:r>
                <a:r>
                  <a:rPr lang="ko-KR" altLang="en-US" sz="2400" b="1" dirty="0" err="1">
                    <a:latin typeface="Aptos" panose="020B0004020202020204" pitchFamily="34" charset="0"/>
                    <a:ea typeface="굴림체" panose="020B0609000101010101" pitchFamily="49" charset="-127"/>
                  </a:rPr>
                  <a:t>연결시켜줌</a:t>
                </a:r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)</a:t>
                </a:r>
              </a:p>
              <a:p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       ( </a:t>
                </a:r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또한 모든 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scale</a:t>
                </a:r>
                <a:r>
                  <a:rPr lang="ko-KR" altLang="en-US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에 대해 정보를 획득하기 때문에 얼마나 가까이 있는 점들을 연결해야 하는지도 걱정할 필요 </a:t>
                </a:r>
                <a:r>
                  <a:rPr lang="en-US" altLang="ko-KR" sz="2400" b="1" dirty="0">
                    <a:latin typeface="Aptos" panose="020B0004020202020204" pitchFamily="34" charset="0"/>
                    <a:ea typeface="굴림체" panose="020B0609000101010101" pitchFamily="49" charset="-127"/>
                  </a:rPr>
                  <a:t>X 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46FAEBA-CAB8-8E43-7DC4-7B9B1198F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032" y="7474783"/>
                <a:ext cx="16012967" cy="1261884"/>
              </a:xfrm>
              <a:prstGeom prst="rect">
                <a:avLst/>
              </a:prstGeom>
              <a:blipFill>
                <a:blip r:embed="rId6"/>
                <a:stretch>
                  <a:fillRect t="-7246" b="-106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56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FD43BA-3234-DD74-F2F8-0D7F1F933252}"/>
              </a:ext>
            </a:extLst>
          </p:cNvPr>
          <p:cNvSpPr txBox="1"/>
          <p:nvPr/>
        </p:nvSpPr>
        <p:spPr>
          <a:xfrm>
            <a:off x="932979" y="421635"/>
            <a:ext cx="16814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B35C5-1653-DD55-A508-7E02F1D039ED}"/>
              </a:ext>
            </a:extLst>
          </p:cNvPr>
          <p:cNvSpPr txBox="1"/>
          <p:nvPr/>
        </p:nvSpPr>
        <p:spPr>
          <a:xfrm>
            <a:off x="962571" y="7517604"/>
            <a:ext cx="1639016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05 </a:t>
            </a:r>
            <a:r>
              <a:rPr lang="en-US" altLang="ko-K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  <a:ea typeface="굴림체" panose="020B0609000101010101" pitchFamily="49" charset="-127"/>
              </a:rPr>
              <a:t>Python Tutorial</a:t>
            </a:r>
            <a:endParaRPr lang="ko-KR" altLang="en-US" sz="6000" b="1" dirty="0">
              <a:solidFill>
                <a:schemeClr val="tx1">
                  <a:lumMod val="50000"/>
                  <a:lumOff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0E983-B72F-ECF5-B872-ED50EAE8C0AE}"/>
              </a:ext>
            </a:extLst>
          </p:cNvPr>
          <p:cNvSpPr txBox="1"/>
          <p:nvPr/>
        </p:nvSpPr>
        <p:spPr>
          <a:xfrm>
            <a:off x="932979" y="2939915"/>
            <a:ext cx="1640496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02 </a:t>
            </a:r>
            <a:r>
              <a:rPr lang="en-US" altLang="ko-K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  <a:ea typeface="굴림체" panose="020B0609000101010101" pitchFamily="49" charset="-127"/>
              </a:rPr>
              <a:t>Simplicial Complex</a:t>
            </a:r>
            <a:endParaRPr lang="ko-KR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0BE34-84D6-261A-F014-5682EAC99A9B}"/>
              </a:ext>
            </a:extLst>
          </p:cNvPr>
          <p:cNvSpPr txBox="1"/>
          <p:nvPr/>
        </p:nvSpPr>
        <p:spPr>
          <a:xfrm>
            <a:off x="947775" y="4466428"/>
            <a:ext cx="1640496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03 </a:t>
            </a:r>
            <a:r>
              <a:rPr lang="en-US" altLang="ko-K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  <a:ea typeface="굴림체" panose="020B0609000101010101" pitchFamily="49" charset="-127"/>
              </a:rPr>
              <a:t>Homology</a:t>
            </a:r>
            <a:endParaRPr lang="ko-KR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6713D-5743-C7AD-3FFE-C84F4997A194}"/>
              </a:ext>
            </a:extLst>
          </p:cNvPr>
          <p:cNvSpPr txBox="1"/>
          <p:nvPr/>
        </p:nvSpPr>
        <p:spPr>
          <a:xfrm>
            <a:off x="952215" y="5992941"/>
            <a:ext cx="1640495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04 </a:t>
            </a:r>
            <a:r>
              <a:rPr lang="en-US" altLang="ko-K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  <a:ea typeface="굴림체" panose="020B0609000101010101" pitchFamily="49" charset="-127"/>
              </a:rPr>
              <a:t>Persistent Homology</a:t>
            </a:r>
            <a:endParaRPr lang="ko-KR" altLang="en-US" sz="6000" b="1" dirty="0">
              <a:solidFill>
                <a:schemeClr val="tx1">
                  <a:lumMod val="50000"/>
                  <a:lumOff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B76C49-87C7-B72E-BF9F-0BC12776295B}"/>
              </a:ext>
            </a:extLst>
          </p:cNvPr>
          <p:cNvSpPr txBox="1"/>
          <p:nvPr/>
        </p:nvSpPr>
        <p:spPr>
          <a:xfrm>
            <a:off x="932978" y="1409700"/>
            <a:ext cx="1640496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01 </a:t>
            </a:r>
            <a:r>
              <a:rPr lang="en-US" altLang="ko-KR" sz="6000" dirty="0">
                <a:latin typeface="Aptos" panose="020B0004020202020204" pitchFamily="34" charset="0"/>
                <a:ea typeface="굴림체" panose="020B0609000101010101" pitchFamily="49" charset="-127"/>
              </a:rPr>
              <a:t>Motivation</a:t>
            </a:r>
            <a:r>
              <a:rPr lang="en-US" altLang="ko-KR" sz="60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ko-KR" altLang="en-US" sz="60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6004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FD43BA-3234-DD74-F2F8-0D7F1F933252}"/>
              </a:ext>
            </a:extLst>
          </p:cNvPr>
          <p:cNvSpPr txBox="1"/>
          <p:nvPr/>
        </p:nvSpPr>
        <p:spPr>
          <a:xfrm>
            <a:off x="932978" y="421635"/>
            <a:ext cx="6839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04 Persistent 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Homology 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74DE8F-E3A3-0549-B0FC-526EAFDC27CA}"/>
              </a:ext>
            </a:extLst>
          </p:cNvPr>
          <p:cNvSpPr txBox="1"/>
          <p:nvPr/>
        </p:nvSpPr>
        <p:spPr>
          <a:xfrm>
            <a:off x="1085377" y="1333500"/>
            <a:ext cx="8058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•</a:t>
            </a:r>
            <a:r>
              <a:rPr lang="en-US" altLang="ko-KR" sz="3200" b="1" dirty="0">
                <a:latin typeface="Aptos" panose="020B0004020202020204" pitchFamily="34" charset="0"/>
                <a:ea typeface="굴림체" panose="020B0609000101010101" pitchFamily="49" charset="-127"/>
              </a:rPr>
              <a:t>Motivation) 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13A85-1394-620D-6293-7AD45EAFC8E1}"/>
              </a:ext>
            </a:extLst>
          </p:cNvPr>
          <p:cNvSpPr txBox="1"/>
          <p:nvPr/>
        </p:nvSpPr>
        <p:spPr>
          <a:xfrm>
            <a:off x="1499586" y="2096697"/>
            <a:ext cx="15112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atin typeface="Aptos" panose="020B0004020202020204" pitchFamily="34" charset="0"/>
                <a:ea typeface="굴림체" panose="020B0609000101010101" pitchFamily="49" charset="-127"/>
              </a:rPr>
              <a:t>우리한테는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 총 두 종류의 수열이 </a:t>
            </a:r>
            <a:r>
              <a:rPr lang="ko-KR" altLang="en-US" sz="2800" b="1" dirty="0" err="1">
                <a:latin typeface="Aptos" panose="020B0004020202020204" pitchFamily="34" charset="0"/>
                <a:ea typeface="굴림체" panose="020B0609000101010101" pitchFamily="49" charset="-127"/>
              </a:rPr>
              <a:t>주어져있음</a:t>
            </a:r>
            <a:r>
              <a:rPr lang="ko-KR" altLang="en-US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 </a:t>
            </a:r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: Filtration, Chain Complex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F6F5F9-9C9C-06EF-2941-9F8DFBCD0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75" y="3016376"/>
            <a:ext cx="8897023" cy="46729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25F732-C8DF-3EBC-7CE4-B2D433D87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4798" y="4299237"/>
            <a:ext cx="8119397" cy="222885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323E64C-54B0-7DB2-816F-A945ACFFB981}"/>
              </a:ext>
            </a:extLst>
          </p:cNvPr>
          <p:cNvSpPr txBox="1"/>
          <p:nvPr/>
        </p:nvSpPr>
        <p:spPr>
          <a:xfrm>
            <a:off x="6845793" y="8091262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Aptos" panose="020B0004020202020204" pitchFamily="34" charset="0"/>
                <a:ea typeface="굴림체" panose="020B0609000101010101" pitchFamily="49" charset="-127"/>
              </a:rPr>
              <a:t>By Category Theorem…</a:t>
            </a:r>
          </a:p>
        </p:txBody>
      </p:sp>
    </p:spTree>
    <p:extLst>
      <p:ext uri="{BB962C8B-B14F-4D97-AF65-F5344CB8AC3E}">
        <p14:creationId xmlns:p14="http://schemas.microsoft.com/office/powerpoint/2010/main" val="80651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FD43BA-3234-DD74-F2F8-0D7F1F933252}"/>
              </a:ext>
            </a:extLst>
          </p:cNvPr>
          <p:cNvSpPr txBox="1"/>
          <p:nvPr/>
        </p:nvSpPr>
        <p:spPr>
          <a:xfrm>
            <a:off x="932978" y="421635"/>
            <a:ext cx="4705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01 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Motivation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FD827-CD91-4311-C10E-410100654C37}"/>
              </a:ext>
            </a:extLst>
          </p:cNvPr>
          <p:cNvSpPr txBox="1"/>
          <p:nvPr/>
        </p:nvSpPr>
        <p:spPr>
          <a:xfrm>
            <a:off x="932977" y="1181100"/>
            <a:ext cx="4705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•</a:t>
            </a:r>
            <a:r>
              <a:rPr lang="ko-KR" altLang="en-US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3200" b="1" dirty="0">
                <a:latin typeface="Aptos" panose="020B0004020202020204" pitchFamily="34" charset="0"/>
                <a:ea typeface="굴림체" panose="020B0609000101010101" pitchFamily="49" charset="-127"/>
              </a:rPr>
              <a:t>Why use TDA?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 </a:t>
            </a:r>
            <a:endParaRPr lang="ko-KR" altLang="en-US" sz="3200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D639338-2080-05E7-7470-7079ABAA1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881167"/>
            <a:ext cx="6829522" cy="46916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212549C-9042-BB8D-125E-52D115C0B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515" y="2442883"/>
            <a:ext cx="5029200" cy="356825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653754-DA3B-E9D6-69EE-B0E0DFD06E0C}"/>
              </a:ext>
            </a:extLst>
          </p:cNvPr>
          <p:cNvSpPr/>
          <p:nvPr/>
        </p:nvSpPr>
        <p:spPr>
          <a:xfrm>
            <a:off x="2590800" y="4381500"/>
            <a:ext cx="533400" cy="3888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D478CB-25FD-D901-B24A-6B8932DC6EA0}"/>
              </a:ext>
            </a:extLst>
          </p:cNvPr>
          <p:cNvSpPr txBox="1"/>
          <p:nvPr/>
        </p:nvSpPr>
        <p:spPr>
          <a:xfrm>
            <a:off x="1405346" y="6705450"/>
            <a:ext cx="150926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멀리서 보면 연속적인 곡선과 면으로 이루어진 그림 같지만</a:t>
            </a:r>
            <a:endParaRPr lang="en-US" altLang="ko-KR" sz="28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자세히 보면 무수히 많은 점으로 이루어져 있음</a:t>
            </a:r>
            <a:endParaRPr lang="en-US" altLang="ko-KR" sz="28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5295A0-442C-47E4-DC61-3B770543039E}"/>
              </a:ext>
            </a:extLst>
          </p:cNvPr>
          <p:cNvSpPr txBox="1"/>
          <p:nvPr/>
        </p:nvSpPr>
        <p:spPr>
          <a:xfrm>
            <a:off x="1405346" y="7830650"/>
            <a:ext cx="15802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이렇게 사람의 눈과 뇌는 무수히 많은 점을 보고 이산적으로 느끼기 보다는 연속적으로 느낌  </a:t>
            </a:r>
            <a:endParaRPr lang="en-US" altLang="ko-KR" sz="28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1966BD-85CA-E3AA-1C40-C07661540CE5}"/>
              </a:ext>
            </a:extLst>
          </p:cNvPr>
          <p:cNvSpPr txBox="1"/>
          <p:nvPr/>
        </p:nvSpPr>
        <p:spPr>
          <a:xfrm>
            <a:off x="1405346" y="8511470"/>
            <a:ext cx="15802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그러나 컴퓨터는 모든 것을 이산적으로 받아들임</a:t>
            </a:r>
            <a:endParaRPr lang="en-US" altLang="ko-KR" sz="28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3882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FD43BA-3234-DD74-F2F8-0D7F1F933252}"/>
              </a:ext>
            </a:extLst>
          </p:cNvPr>
          <p:cNvSpPr txBox="1"/>
          <p:nvPr/>
        </p:nvSpPr>
        <p:spPr>
          <a:xfrm>
            <a:off x="932978" y="421635"/>
            <a:ext cx="4705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01 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Motivation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FD827-CD91-4311-C10E-410100654C37}"/>
              </a:ext>
            </a:extLst>
          </p:cNvPr>
          <p:cNvSpPr txBox="1"/>
          <p:nvPr/>
        </p:nvSpPr>
        <p:spPr>
          <a:xfrm>
            <a:off x="932977" y="1181100"/>
            <a:ext cx="4705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•</a:t>
            </a:r>
            <a:r>
              <a:rPr lang="ko-KR" altLang="en-US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3200" b="1" dirty="0">
                <a:latin typeface="Aptos" panose="020B0004020202020204" pitchFamily="34" charset="0"/>
                <a:ea typeface="굴림체" panose="020B0609000101010101" pitchFamily="49" charset="-127"/>
              </a:rPr>
              <a:t>Why use TDA?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 </a:t>
            </a:r>
            <a:endParaRPr lang="ko-KR" altLang="en-US" sz="3200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D478CB-25FD-D901-B24A-6B8932DC6EA0}"/>
              </a:ext>
            </a:extLst>
          </p:cNvPr>
          <p:cNvSpPr txBox="1"/>
          <p:nvPr/>
        </p:nvSpPr>
        <p:spPr>
          <a:xfrm>
            <a:off x="1502546" y="1985466"/>
            <a:ext cx="15092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어떻게 하면 컴퓨터가 이산적인 데이터로부터 연속적인 성질을 인식하게 할까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5295A0-442C-47E4-DC61-3B770543039E}"/>
              </a:ext>
            </a:extLst>
          </p:cNvPr>
          <p:cNvSpPr txBox="1"/>
          <p:nvPr/>
        </p:nvSpPr>
        <p:spPr>
          <a:xfrm>
            <a:off x="1502546" y="2728277"/>
            <a:ext cx="15802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-&gt; 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데이터의 기하학적인 특징을 추출해내 보자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! (</a:t>
            </a:r>
            <a:r>
              <a:rPr lang="en-US" altLang="ko-KR" sz="2800" dirty="0">
                <a:latin typeface="Aptos" panose="020B0004020202020204" pitchFamily="34" charset="0"/>
                <a:ea typeface="굴림체" panose="020B0609000101010101" pitchFamily="49" charset="-127"/>
              </a:rPr>
              <a:t>graph, topology  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등등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..)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1966BD-85CA-E3AA-1C40-C07661540CE5}"/>
              </a:ext>
            </a:extLst>
          </p:cNvPr>
          <p:cNvSpPr txBox="1"/>
          <p:nvPr/>
        </p:nvSpPr>
        <p:spPr>
          <a:xfrm>
            <a:off x="1502545" y="8075504"/>
            <a:ext cx="15802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이미지 데이터는 왜 지금까지 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ai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가 계산을 잘했을까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?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C68AA3-F951-F653-3D89-4251EE72E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546" y="3575421"/>
            <a:ext cx="7086600" cy="43819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886B90-9741-C83E-D8AB-515C26305DFA}"/>
              </a:ext>
            </a:extLst>
          </p:cNvPr>
          <p:cNvSpPr txBox="1"/>
          <p:nvPr/>
        </p:nvSpPr>
        <p:spPr>
          <a:xfrm>
            <a:off x="1502545" y="8768776"/>
            <a:ext cx="15802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-&gt; 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이미지는 실세계에 있던 연속적인 대상을 이산적으로 잘 </a:t>
            </a:r>
            <a:r>
              <a:rPr lang="ko-KR" altLang="en-US" sz="28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샘플링했다고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볼 수 있음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1789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FD43BA-3234-DD74-F2F8-0D7F1F933252}"/>
              </a:ext>
            </a:extLst>
          </p:cNvPr>
          <p:cNvSpPr txBox="1"/>
          <p:nvPr/>
        </p:nvSpPr>
        <p:spPr>
          <a:xfrm>
            <a:off x="932978" y="421635"/>
            <a:ext cx="4705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01 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Motivation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FD827-CD91-4311-C10E-410100654C37}"/>
              </a:ext>
            </a:extLst>
          </p:cNvPr>
          <p:cNvSpPr txBox="1"/>
          <p:nvPr/>
        </p:nvSpPr>
        <p:spPr>
          <a:xfrm>
            <a:off x="932977" y="1181100"/>
            <a:ext cx="4705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•</a:t>
            </a:r>
            <a:r>
              <a:rPr lang="ko-KR" altLang="en-US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3200" b="1" dirty="0">
                <a:latin typeface="Aptos" panose="020B0004020202020204" pitchFamily="34" charset="0"/>
                <a:ea typeface="굴림체" panose="020B0609000101010101" pitchFamily="49" charset="-127"/>
              </a:rPr>
              <a:t>Why use TDA?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 </a:t>
            </a:r>
            <a:endParaRPr lang="ko-KR" altLang="en-US" sz="3200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D478CB-25FD-D901-B24A-6B8932DC6EA0}"/>
              </a:ext>
            </a:extLst>
          </p:cNvPr>
          <p:cNvSpPr txBox="1"/>
          <p:nvPr/>
        </p:nvSpPr>
        <p:spPr>
          <a:xfrm>
            <a:off x="1502546" y="1985466"/>
            <a:ext cx="150926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결국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사람에게는 이산적인 정보로부터 연속적인 대상을 생각하고 </a:t>
            </a:r>
            <a:endParaRPr lang="en-US" altLang="ko-KR" sz="28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그 성질을 인식하는 사고능력이 있음</a:t>
            </a:r>
            <a:endParaRPr lang="en-US" altLang="ko-KR" sz="28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5295A0-442C-47E4-DC61-3B770543039E}"/>
              </a:ext>
            </a:extLst>
          </p:cNvPr>
          <p:cNvSpPr txBox="1"/>
          <p:nvPr/>
        </p:nvSpPr>
        <p:spPr>
          <a:xfrm>
            <a:off x="1502546" y="3136765"/>
            <a:ext cx="158025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이러한 사고과정을 이산적인 데이터가 사실은 어떤 미끄러운 기하학적 대상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(Manifold)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으로부터</a:t>
            </a:r>
            <a:endParaRPr lang="en-US" altLang="ko-KR" sz="28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표본 추출된 것이라고 생각하고 </a:t>
            </a:r>
            <a:endParaRPr lang="en-US" altLang="ko-KR" sz="28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1966BD-85CA-E3AA-1C40-C07661540CE5}"/>
              </a:ext>
            </a:extLst>
          </p:cNvPr>
          <p:cNvSpPr txBox="1"/>
          <p:nvPr/>
        </p:nvSpPr>
        <p:spPr>
          <a:xfrm>
            <a:off x="1466986" y="4267157"/>
            <a:ext cx="15802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기하학적 대상이 가지고 있던 성질을 이산적인 데이터로부터 추론하는 것이라 할 수 있음</a:t>
            </a:r>
            <a:endParaRPr lang="en-US" altLang="ko-KR" sz="28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886B90-9741-C83E-D8AB-515C26305DFA}"/>
              </a:ext>
            </a:extLst>
          </p:cNvPr>
          <p:cNvSpPr txBox="1"/>
          <p:nvPr/>
        </p:nvSpPr>
        <p:spPr>
          <a:xfrm>
            <a:off x="1535403" y="5090741"/>
            <a:ext cx="15802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-&gt; 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이러한 방법론을 기하학적 추론이라고 함</a:t>
            </a:r>
            <a:endParaRPr lang="en-US" altLang="ko-KR" sz="28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F47D33-D266-AFA9-DF91-F821B6DC1CB8}"/>
              </a:ext>
            </a:extLst>
          </p:cNvPr>
          <p:cNvSpPr txBox="1"/>
          <p:nvPr/>
        </p:nvSpPr>
        <p:spPr>
          <a:xfrm>
            <a:off x="1600200" y="5920564"/>
            <a:ext cx="15802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우리는 이 기하학적 추론을 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Persistent Homology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를 이용해서 할 것임</a:t>
            </a:r>
            <a:endParaRPr lang="en-US" altLang="ko-KR" sz="28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122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8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FD43BA-3234-DD74-F2F8-0D7F1F933252}"/>
              </a:ext>
            </a:extLst>
          </p:cNvPr>
          <p:cNvSpPr txBox="1"/>
          <p:nvPr/>
        </p:nvSpPr>
        <p:spPr>
          <a:xfrm>
            <a:off x="932978" y="421635"/>
            <a:ext cx="4705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01 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Motivation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FD827-CD91-4311-C10E-410100654C37}"/>
              </a:ext>
            </a:extLst>
          </p:cNvPr>
          <p:cNvSpPr txBox="1"/>
          <p:nvPr/>
        </p:nvSpPr>
        <p:spPr>
          <a:xfrm>
            <a:off x="932977" y="1181100"/>
            <a:ext cx="4705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•</a:t>
            </a:r>
            <a:r>
              <a:rPr lang="ko-KR" altLang="en-US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lang="en-US" altLang="ko-KR" sz="3200" b="1" dirty="0">
                <a:latin typeface="Aptos" panose="020B0004020202020204" pitchFamily="34" charset="0"/>
                <a:ea typeface="굴림체" panose="020B0609000101010101" pitchFamily="49" charset="-127"/>
              </a:rPr>
              <a:t>Why use TDA?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 </a:t>
            </a:r>
            <a:endParaRPr lang="ko-KR" altLang="en-US" sz="3200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755500-FEA0-87FE-8142-45467CB02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940565"/>
            <a:ext cx="10439400" cy="706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38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62B35C5-1653-DD55-A508-7E02F1D039ED}"/>
              </a:ext>
            </a:extLst>
          </p:cNvPr>
          <p:cNvSpPr txBox="1"/>
          <p:nvPr/>
        </p:nvSpPr>
        <p:spPr>
          <a:xfrm>
            <a:off x="962571" y="7517604"/>
            <a:ext cx="1639016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05 </a:t>
            </a:r>
            <a:r>
              <a:rPr lang="en-US" altLang="ko-K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  <a:ea typeface="굴림체" panose="020B0609000101010101" pitchFamily="49" charset="-127"/>
              </a:rPr>
              <a:t>Python Tutorial</a:t>
            </a:r>
            <a:endParaRPr lang="ko-KR" altLang="en-US" sz="6000" b="1" dirty="0">
              <a:solidFill>
                <a:schemeClr val="tx1">
                  <a:lumMod val="50000"/>
                  <a:lumOff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D0E983-B72F-ECF5-B872-ED50EAE8C0AE}"/>
              </a:ext>
            </a:extLst>
          </p:cNvPr>
          <p:cNvSpPr txBox="1"/>
          <p:nvPr/>
        </p:nvSpPr>
        <p:spPr>
          <a:xfrm>
            <a:off x="932979" y="2939915"/>
            <a:ext cx="1640496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02 </a:t>
            </a:r>
            <a:r>
              <a:rPr lang="en-US" altLang="ko-KR" sz="6000" dirty="0">
                <a:latin typeface="Aptos" panose="020B0004020202020204" pitchFamily="34" charset="0"/>
                <a:ea typeface="굴림체" panose="020B0609000101010101" pitchFamily="49" charset="-127"/>
              </a:rPr>
              <a:t>Simplicial Complex</a:t>
            </a:r>
            <a:endParaRPr lang="ko-KR" altLang="en-US" sz="6000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00BE34-84D6-261A-F014-5682EAC99A9B}"/>
              </a:ext>
            </a:extLst>
          </p:cNvPr>
          <p:cNvSpPr txBox="1"/>
          <p:nvPr/>
        </p:nvSpPr>
        <p:spPr>
          <a:xfrm>
            <a:off x="947775" y="4466428"/>
            <a:ext cx="1640496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03 </a:t>
            </a:r>
            <a:r>
              <a:rPr lang="en-US" altLang="ko-K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  <a:ea typeface="굴림체" panose="020B0609000101010101" pitchFamily="49" charset="-127"/>
              </a:rPr>
              <a:t>Homology</a:t>
            </a:r>
            <a:endParaRPr lang="ko-KR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6713D-5743-C7AD-3FFE-C84F4997A194}"/>
              </a:ext>
            </a:extLst>
          </p:cNvPr>
          <p:cNvSpPr txBox="1"/>
          <p:nvPr/>
        </p:nvSpPr>
        <p:spPr>
          <a:xfrm>
            <a:off x="952215" y="5992941"/>
            <a:ext cx="1640495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04 </a:t>
            </a:r>
            <a:r>
              <a:rPr lang="en-US" altLang="ko-K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  <a:ea typeface="굴림체" panose="020B0609000101010101" pitchFamily="49" charset="-127"/>
              </a:rPr>
              <a:t>Persistent Homology</a:t>
            </a:r>
            <a:endParaRPr lang="ko-KR" altLang="en-US" sz="6000" b="1" dirty="0">
              <a:solidFill>
                <a:schemeClr val="tx1">
                  <a:lumMod val="50000"/>
                  <a:lumOff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B76C49-87C7-B72E-BF9F-0BC12776295B}"/>
              </a:ext>
            </a:extLst>
          </p:cNvPr>
          <p:cNvSpPr txBox="1"/>
          <p:nvPr/>
        </p:nvSpPr>
        <p:spPr>
          <a:xfrm>
            <a:off x="932978" y="1409700"/>
            <a:ext cx="1640496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01 </a:t>
            </a:r>
            <a:r>
              <a:rPr lang="en-US" altLang="ko-K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  <a:ea typeface="굴림체" panose="020B0609000101010101" pitchFamily="49" charset="-127"/>
              </a:rPr>
              <a:t>Motivation</a:t>
            </a:r>
            <a:r>
              <a:rPr lang="en-US" altLang="ko-K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ko-KR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2048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CFD43BA-3234-DD74-F2F8-0D7F1F933252}"/>
              </a:ext>
            </a:extLst>
          </p:cNvPr>
          <p:cNvSpPr txBox="1"/>
          <p:nvPr/>
        </p:nvSpPr>
        <p:spPr>
          <a:xfrm>
            <a:off x="932978" y="421635"/>
            <a:ext cx="47058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02 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Simplicial Complex</a:t>
            </a:r>
            <a:r>
              <a:rPr lang="en-US" altLang="ko-KR" sz="3200" dirty="0"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endParaRPr lang="ko-KR" altLang="en-US" sz="3200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EFD827-CD91-4311-C10E-410100654C37}"/>
              </a:ext>
            </a:extLst>
          </p:cNvPr>
          <p:cNvSpPr txBox="1"/>
          <p:nvPr/>
        </p:nvSpPr>
        <p:spPr>
          <a:xfrm>
            <a:off x="932977" y="1181100"/>
            <a:ext cx="5848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•</a:t>
            </a:r>
            <a:r>
              <a:rPr lang="ko-KR" altLang="en-US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양해바람</a:t>
            </a:r>
            <a:r>
              <a:rPr lang="en-US" altLang="ko-KR" sz="32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^^</a:t>
            </a:r>
            <a:r>
              <a:rPr lang="en-US" altLang="ko-KR" sz="3200" dirty="0">
                <a:latin typeface="Aptos" panose="020B0004020202020204" pitchFamily="34" charset="0"/>
                <a:ea typeface="굴림체" panose="020B0609000101010101" pitchFamily="49" charset="-127"/>
              </a:rPr>
              <a:t> </a:t>
            </a:r>
            <a:endParaRPr lang="ko-KR" altLang="en-US" sz="3200" dirty="0">
              <a:latin typeface="Aptos" panose="020B0004020202020204" pitchFamily="34" charset="0"/>
              <a:ea typeface="굴림체" panose="020B0609000101010101" pitchFamily="49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D97C9-078F-5B39-9FF8-EA6D6D5A15C8}"/>
              </a:ext>
            </a:extLst>
          </p:cNvPr>
          <p:cNvSpPr txBox="1"/>
          <p:nvPr/>
        </p:nvSpPr>
        <p:spPr>
          <a:xfrm>
            <a:off x="1502546" y="1985466"/>
            <a:ext cx="15092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이 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ppt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는 </a:t>
            </a:r>
            <a:r>
              <a:rPr lang="ko-KR" altLang="en-US" sz="28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포스텍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대학원생분이 작성한 블로그 글을 제 말로 </a:t>
            </a:r>
            <a:r>
              <a:rPr lang="ko-KR" altLang="en-US" sz="28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풀어쓴</a:t>
            </a:r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 것에 불과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..^^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08BFE2-AA9B-DC25-E4D3-E46861CE88AE}"/>
              </a:ext>
            </a:extLst>
          </p:cNvPr>
          <p:cNvSpPr txBox="1"/>
          <p:nvPr/>
        </p:nvSpPr>
        <p:spPr>
          <a:xfrm>
            <a:off x="1502546" y="2728277"/>
            <a:ext cx="15092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위상수학은 연결성을 다루고자 한다는 철학만 마음속으로 받아들이고 가자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..!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3EA4E70-DBF8-522B-62C3-792067755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650528"/>
            <a:ext cx="8913586" cy="237495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80574B0-B01D-3B67-ACC2-C47822BEA1CF}"/>
              </a:ext>
            </a:extLst>
          </p:cNvPr>
          <p:cNvSpPr txBox="1"/>
          <p:nvPr/>
        </p:nvSpPr>
        <p:spPr>
          <a:xfrm>
            <a:off x="1502546" y="6524401"/>
            <a:ext cx="15092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그 외 많은 내용이 생략되어 있습니다</a:t>
            </a:r>
            <a:r>
              <a:rPr lang="en-US" altLang="ko-KR" sz="2800" b="1" dirty="0">
                <a:latin typeface="굴림체" panose="020B0609000101010101" pitchFamily="49" charset="-127"/>
                <a:ea typeface="굴림체" panose="020B0609000101010101" pitchFamily="49" charset="-127"/>
              </a:rPr>
              <a:t>..</a:t>
            </a:r>
            <a:r>
              <a:rPr lang="ko-KR" altLang="en-US" sz="2800" b="1" dirty="0" err="1">
                <a:latin typeface="굴림체" panose="020B0609000101010101" pitchFamily="49" charset="-127"/>
                <a:ea typeface="굴림체" panose="020B0609000101010101" pitchFamily="49" charset="-127"/>
              </a:rPr>
              <a:t>ㅎ</a:t>
            </a:r>
            <a:endParaRPr lang="en-US" altLang="ko-KR" sz="2800" b="1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401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</TotalTime>
  <Words>2180</Words>
  <Application>Microsoft Office PowerPoint</Application>
  <PresentationFormat>사용자 지정</PresentationFormat>
  <Paragraphs>257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굴림체</vt:lpstr>
      <vt:lpstr>Aptos</vt:lpstr>
      <vt:lpstr>Arial</vt:lpstr>
      <vt:lpstr>Calibri</vt:lpstr>
      <vt:lpstr>Cambria Math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서준 명</cp:lastModifiedBy>
  <cp:revision>36</cp:revision>
  <dcterms:created xsi:type="dcterms:W3CDTF">2024-01-22T01:32:04Z</dcterms:created>
  <dcterms:modified xsi:type="dcterms:W3CDTF">2024-01-25T02:05:42Z</dcterms:modified>
</cp:coreProperties>
</file>